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  <p:sldMasterId id="2147483695" r:id="rId4"/>
  </p:sldMasterIdLst>
  <p:notesMasterIdLst>
    <p:notesMasterId r:id="rId42"/>
  </p:notesMasterIdLst>
  <p:sldIdLst>
    <p:sldId id="256" r:id="rId5"/>
    <p:sldId id="257" r:id="rId6"/>
    <p:sldId id="278" r:id="rId7"/>
    <p:sldId id="258" r:id="rId8"/>
    <p:sldId id="275" r:id="rId9"/>
    <p:sldId id="284" r:id="rId10"/>
    <p:sldId id="274" r:id="rId11"/>
    <p:sldId id="297" r:id="rId12"/>
    <p:sldId id="277" r:id="rId13"/>
    <p:sldId id="276" r:id="rId14"/>
    <p:sldId id="282" r:id="rId15"/>
    <p:sldId id="263" r:id="rId16"/>
    <p:sldId id="264" r:id="rId17"/>
    <p:sldId id="265" r:id="rId18"/>
    <p:sldId id="266" r:id="rId19"/>
    <p:sldId id="269" r:id="rId20"/>
    <p:sldId id="285" r:id="rId21"/>
    <p:sldId id="286" r:id="rId22"/>
    <p:sldId id="287" r:id="rId23"/>
    <p:sldId id="292" r:id="rId24"/>
    <p:sldId id="293" r:id="rId25"/>
    <p:sldId id="294" r:id="rId26"/>
    <p:sldId id="295" r:id="rId27"/>
    <p:sldId id="296" r:id="rId28"/>
    <p:sldId id="288" r:id="rId29"/>
    <p:sldId id="289" r:id="rId30"/>
    <p:sldId id="290" r:id="rId31"/>
    <p:sldId id="279" r:id="rId32"/>
    <p:sldId id="267" r:id="rId33"/>
    <p:sldId id="291" r:id="rId34"/>
    <p:sldId id="280" r:id="rId35"/>
    <p:sldId id="261" r:id="rId36"/>
    <p:sldId id="300" r:id="rId37"/>
    <p:sldId id="281" r:id="rId38"/>
    <p:sldId id="271" r:id="rId39"/>
    <p:sldId id="272" r:id="rId40"/>
    <p:sldId id="273" r:id="rId41"/>
  </p:sldIdLst>
  <p:sldSz cx="9144000" cy="5143500" type="screen16x9"/>
  <p:notesSz cx="6858000" cy="9144000"/>
  <p:embeddedFontLst>
    <p:embeddedFont>
      <p:font typeface="Abadi" panose="020B0604020104020204" pitchFamily="34" charset="0"/>
      <p:regular r:id="rId43"/>
    </p:embeddedFont>
    <p:embeddedFont>
      <p:font typeface="Arial Black" panose="020B0A04020102020204" pitchFamily="34" charset="0"/>
      <p:bold r:id="rId44"/>
    </p:embeddedFont>
    <p:embeddedFont>
      <p:font typeface="Gmarket Sans Bold" panose="020B0600000101010101" charset="0"/>
      <p:bold r:id="rId45"/>
    </p:embeddedFont>
    <p:embeddedFont>
      <p:font typeface="Oswald SemiBold" panose="00000700000000000000" pitchFamily="2" charset="0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5212C0-FB4B-4542-A9BE-071031523632}">
  <a:tblStyle styleId="{865212C0-FB4B-4542-A9BE-0710315236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>
        <p:scale>
          <a:sx n="100" d="100"/>
          <a:sy n="100" d="100"/>
        </p:scale>
        <p:origin x="136" y="-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9c6c52e4a_3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309c6c52e4a_3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9c6c52e4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309c6c52e4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9c6c52e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09c6c52e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9c6c52e4a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309c6c52e4a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9c6c52e4a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309c6c52e4a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65A4-E922-40F6-56E2-24F5FA9DD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82CE5F-5915-8C5D-C4CC-0E42A8ADB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956F3-0D49-5F44-9DFC-39CF366F9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188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9c6c52e4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309c6c52e4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>
          <a:extLst>
            <a:ext uri="{FF2B5EF4-FFF2-40B4-BE49-F238E27FC236}">
              <a16:creationId xmlns:a16="http://schemas.microsoft.com/office/drawing/2014/main" id="{5D62A2DE-864A-244B-E60E-FEECCAA0A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9c6c52e4a_3_0:notes">
            <a:extLst>
              <a:ext uri="{FF2B5EF4-FFF2-40B4-BE49-F238E27FC236}">
                <a16:creationId xmlns:a16="http://schemas.microsoft.com/office/drawing/2014/main" id="{7EB6EACA-40AB-1CFB-3DB6-CCC0A7470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309c6c52e4a_3_0:notes">
            <a:extLst>
              <a:ext uri="{FF2B5EF4-FFF2-40B4-BE49-F238E27FC236}">
                <a16:creationId xmlns:a16="http://schemas.microsoft.com/office/drawing/2014/main" id="{95B8E488-73A2-C544-68C5-4F40054DA2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3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D2414-3E2C-DB57-0FF2-D2F290042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932B58-DBFD-C117-E6F1-229AAB959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B7F722-0114-5D77-CE7C-E0F632AB5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787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37CF5-4C03-1392-49C9-C34EC189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243679-7CB1-ED1A-6522-FF4C11126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9DB071-5CF2-B645-F6DB-553F75B26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448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9c6c52e4a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309c6c52e4a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9c6c52e4a_1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09c6c52e4a_1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09c6c52e4a_29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09c6c52e4a_29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9c6c52e4a_19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309c6c52e4a_19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02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9c83f549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09c83f549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36C94F78-4D62-44FE-46EB-95B43868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9c83f5494_0_9:notes">
            <a:extLst>
              <a:ext uri="{FF2B5EF4-FFF2-40B4-BE49-F238E27FC236}">
                <a16:creationId xmlns:a16="http://schemas.microsoft.com/office/drawing/2014/main" id="{AA9249FE-E38B-8900-6A40-203E9978D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09c83f5494_0_9:notes">
            <a:extLst>
              <a:ext uri="{FF2B5EF4-FFF2-40B4-BE49-F238E27FC236}">
                <a16:creationId xmlns:a16="http://schemas.microsoft.com/office/drawing/2014/main" id="{01CA315D-9478-7CF6-1239-24B4709A27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060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1DF9B6CD-E327-22FA-F80F-FE1593BF9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9c83f5494_0_9:notes">
            <a:extLst>
              <a:ext uri="{FF2B5EF4-FFF2-40B4-BE49-F238E27FC236}">
                <a16:creationId xmlns:a16="http://schemas.microsoft.com/office/drawing/2014/main" id="{4A78F877-966B-9895-D55D-A8CEE5312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09c83f5494_0_9:notes">
            <a:extLst>
              <a:ext uri="{FF2B5EF4-FFF2-40B4-BE49-F238E27FC236}">
                <a16:creationId xmlns:a16="http://schemas.microsoft.com/office/drawing/2014/main" id="{D5096F1E-C25D-3A3C-823E-B8411028DF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1155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35A4EF21-64F8-46B8-874D-59790AE57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9c83f5494_0_9:notes">
            <a:extLst>
              <a:ext uri="{FF2B5EF4-FFF2-40B4-BE49-F238E27FC236}">
                <a16:creationId xmlns:a16="http://schemas.microsoft.com/office/drawing/2014/main" id="{3F65E8BF-8E58-AF51-739D-92FB009D8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09c83f5494_0_9:notes">
            <a:extLst>
              <a:ext uri="{FF2B5EF4-FFF2-40B4-BE49-F238E27FC236}">
                <a16:creationId xmlns:a16="http://schemas.microsoft.com/office/drawing/2014/main" id="{92E05884-34BF-FC9E-2823-42CAD01260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204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BAC121B2-C889-F03C-DADC-E9671601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9c83f5494_0_9:notes">
            <a:extLst>
              <a:ext uri="{FF2B5EF4-FFF2-40B4-BE49-F238E27FC236}">
                <a16:creationId xmlns:a16="http://schemas.microsoft.com/office/drawing/2014/main" id="{C03091E6-3181-9BE6-B00B-C10B523507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09c83f5494_0_9:notes">
            <a:extLst>
              <a:ext uri="{FF2B5EF4-FFF2-40B4-BE49-F238E27FC236}">
                <a16:creationId xmlns:a16="http://schemas.microsoft.com/office/drawing/2014/main" id="{4685A14B-85B0-3BFD-508D-DA77D1001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1318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8B7C0194-32AB-3B5F-239C-6EDF2EDC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9c83f5494_0_9:notes">
            <a:extLst>
              <a:ext uri="{FF2B5EF4-FFF2-40B4-BE49-F238E27FC236}">
                <a16:creationId xmlns:a16="http://schemas.microsoft.com/office/drawing/2014/main" id="{E67562FC-5168-6EC7-0FB3-0199B2EF9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09c83f5494_0_9:notes">
            <a:extLst>
              <a:ext uri="{FF2B5EF4-FFF2-40B4-BE49-F238E27FC236}">
                <a16:creationId xmlns:a16="http://schemas.microsoft.com/office/drawing/2014/main" id="{3ADC89AB-A5B5-EE8B-8DB1-8CD704A13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04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361156" y="2203451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228600" y="767557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3"/>
          </p:nvPr>
        </p:nvSpPr>
        <p:spPr>
          <a:xfrm>
            <a:off x="2322513" y="767557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6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228600" y="717551"/>
            <a:ext cx="1504156" cy="234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40" name="Google Shape;240;p4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52" name="Google Shape;252;p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4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50" y="330200"/>
            <a:ext cx="8324850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9"/>
          <p:cNvSpPr txBox="1"/>
          <p:nvPr/>
        </p:nvSpPr>
        <p:spPr>
          <a:xfrm>
            <a:off x="1663700" y="2063750"/>
            <a:ext cx="582295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CodeBuddy</a:t>
            </a:r>
            <a:endParaRPr sz="700" b="1" dirty="0"/>
          </a:p>
        </p:txBody>
      </p:sp>
      <p:sp>
        <p:nvSpPr>
          <p:cNvPr id="281" name="Google Shape;281;p49"/>
          <p:cNvSpPr txBox="1"/>
          <p:nvPr/>
        </p:nvSpPr>
        <p:spPr>
          <a:xfrm>
            <a:off x="774700" y="412750"/>
            <a:ext cx="1066800" cy="1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 COMPANY</a:t>
            </a:r>
            <a:endParaRPr sz="700"/>
          </a:p>
        </p:txBody>
      </p:sp>
      <p:sp>
        <p:nvSpPr>
          <p:cNvPr id="282" name="Google Shape;282;p49"/>
          <p:cNvSpPr txBox="1"/>
          <p:nvPr/>
        </p:nvSpPr>
        <p:spPr>
          <a:xfrm>
            <a:off x="6781800" y="412750"/>
            <a:ext cx="1765300" cy="1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BUSINESS PRESENTATION</a:t>
            </a:r>
            <a:endParaRPr sz="700"/>
          </a:p>
        </p:txBody>
      </p:sp>
      <p:pic>
        <p:nvPicPr>
          <p:cNvPr id="288" name="Google Shape;28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12750"/>
            <a:ext cx="15875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197299-AD6F-2698-241F-C6CDB186F54A}"/>
              </a:ext>
            </a:extLst>
          </p:cNvPr>
          <p:cNvSpPr txBox="1"/>
          <p:nvPr/>
        </p:nvSpPr>
        <p:spPr>
          <a:xfrm>
            <a:off x="5883725" y="3928547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이주용 </a:t>
            </a:r>
            <a:r>
              <a:rPr lang="ko-KR" altLang="en-US" sz="1100" dirty="0" err="1"/>
              <a:t>이채은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이혜린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정요한</a:t>
            </a:r>
            <a:r>
              <a:rPr lang="ko-KR" altLang="en-US" sz="1100" dirty="0"/>
              <a:t> 정윤서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074D2-E8F9-947C-C46A-579C07AD012E}"/>
              </a:ext>
            </a:extLst>
          </p:cNvPr>
          <p:cNvSpPr txBox="1"/>
          <p:nvPr/>
        </p:nvSpPr>
        <p:spPr>
          <a:xfrm>
            <a:off x="5883725" y="359768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/>
              <a:t>조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117C0220-248D-A452-3F08-8CF8C51E758B}"/>
              </a:ext>
            </a:extLst>
          </p:cNvPr>
          <p:cNvSpPr txBox="1"/>
          <p:nvPr/>
        </p:nvSpPr>
        <p:spPr>
          <a:xfrm>
            <a:off x="2170909" y="1689100"/>
            <a:ext cx="2731988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-300" dirty="0">
                <a:solidFill>
                  <a:srgbClr val="202020">
                    <a:alpha val="40000"/>
                  </a:srgbClr>
                </a:solidFill>
                <a:latin typeface="+mj-lt"/>
              </a:rPr>
              <a:t>나만의  코딩  친구</a:t>
            </a:r>
            <a:r>
              <a:rPr lang="en-US" sz="2000" b="0" i="0" u="none" strike="noStrike" spc="-300" dirty="0">
                <a:solidFill>
                  <a:srgbClr val="202020">
                    <a:alpha val="40000"/>
                  </a:srgbClr>
                </a:solidFill>
                <a:latin typeface="+mj-lt"/>
              </a:rPr>
              <a:t> </a:t>
            </a:r>
            <a:endParaRPr lang="ko-KR" sz="2000" b="0" i="0" u="none" strike="noStrike" spc="-300" dirty="0">
              <a:solidFill>
                <a:srgbClr val="202020">
                  <a:alpha val="40000"/>
                </a:srgbClr>
              </a:solidFill>
              <a:latin typeface="+mj-lt"/>
              <a:ea typeface="S-Core Dream 3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F863CA49-D111-18A4-703A-D86B61342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1">
            <a:extLst>
              <a:ext uri="{FF2B5EF4-FFF2-40B4-BE49-F238E27FC236}">
                <a16:creationId xmlns:a16="http://schemas.microsoft.com/office/drawing/2014/main" id="{AD6CC42B-57C0-842A-0FBA-43894D9765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1">
            <a:extLst>
              <a:ext uri="{FF2B5EF4-FFF2-40B4-BE49-F238E27FC236}">
                <a16:creationId xmlns:a16="http://schemas.microsoft.com/office/drawing/2014/main" id="{875EB022-1289-FAA1-CDA0-344E8FBA42B2}"/>
              </a:ext>
            </a:extLst>
          </p:cNvPr>
          <p:cNvSpPr txBox="1"/>
          <p:nvPr/>
        </p:nvSpPr>
        <p:spPr>
          <a:xfrm>
            <a:off x="6991350" y="330200"/>
            <a:ext cx="1765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51">
            <a:extLst>
              <a:ext uri="{FF2B5EF4-FFF2-40B4-BE49-F238E27FC236}">
                <a16:creationId xmlns:a16="http://schemas.microsoft.com/office/drawing/2014/main" id="{EEF84DC0-DEE1-DC5E-4423-1AB2D06428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51">
            <a:extLst>
              <a:ext uri="{FF2B5EF4-FFF2-40B4-BE49-F238E27FC236}">
                <a16:creationId xmlns:a16="http://schemas.microsoft.com/office/drawing/2014/main" id="{DE96A271-10DE-48DB-7DF9-A4EFD8B5D1C7}"/>
              </a:ext>
            </a:extLst>
          </p:cNvPr>
          <p:cNvGrpSpPr/>
          <p:nvPr/>
        </p:nvGrpSpPr>
        <p:grpSpPr>
          <a:xfrm>
            <a:off x="609600" y="2200275"/>
            <a:ext cx="1988850" cy="742950"/>
            <a:chOff x="1592513" y="1524000"/>
            <a:chExt cx="3977700" cy="1485900"/>
          </a:xfrm>
        </p:grpSpPr>
        <p:sp>
          <p:nvSpPr>
            <p:cNvPr id="337" name="Google Shape;337;p51">
              <a:extLst>
                <a:ext uri="{FF2B5EF4-FFF2-40B4-BE49-F238E27FC236}">
                  <a16:creationId xmlns:a16="http://schemas.microsoft.com/office/drawing/2014/main" id="{7746F54C-7B44-DAE2-4BD4-E84036E52045}"/>
                </a:ext>
              </a:extLst>
            </p:cNvPr>
            <p:cNvSpPr txBox="1"/>
            <p:nvPr/>
          </p:nvSpPr>
          <p:spPr>
            <a:xfrm>
              <a:off x="2603513" y="1524000"/>
              <a:ext cx="1955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0" i="0" u="none" strike="noStrike" cap="none" dirty="0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Contents 2</a:t>
              </a:r>
              <a:endParaRPr sz="1200" b="0" i="0" u="none" strike="noStrike" cap="none" dirty="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338" name="Google Shape;338;p51">
              <a:extLst>
                <a:ext uri="{FF2B5EF4-FFF2-40B4-BE49-F238E27FC236}">
                  <a16:creationId xmlns:a16="http://schemas.microsoft.com/office/drawing/2014/main" id="{54D5D51E-83C9-EB1B-8DDD-B707691648A6}"/>
                </a:ext>
              </a:extLst>
            </p:cNvPr>
            <p:cNvSpPr txBox="1"/>
            <p:nvPr/>
          </p:nvSpPr>
          <p:spPr>
            <a:xfrm>
              <a:off x="1592513" y="1943100"/>
              <a:ext cx="39777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기능 </a:t>
              </a:r>
              <a:r>
                <a:rPr lang="en-US" altLang="ko-KR" sz="300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&amp; UI</a:t>
              </a:r>
              <a:endParaRPr sz="3000" i="0" u="none" strike="noStrike" cap="non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F6EB70E6-9BC9-E6C8-01DF-5AA63D312F10}"/>
              </a:ext>
            </a:extLst>
          </p:cNvPr>
          <p:cNvGrpSpPr/>
          <p:nvPr/>
        </p:nvGrpSpPr>
        <p:grpSpPr>
          <a:xfrm>
            <a:off x="2722846" y="2103463"/>
            <a:ext cx="1511202" cy="1127124"/>
            <a:chOff x="2722846" y="2103463"/>
            <a:chExt cx="1511202" cy="1127124"/>
          </a:xfrm>
          <a:effectLst>
            <a:reflection blurRad="6350" stA="50000" endA="300" endPos="55500" dist="50800" dir="5400000" sy="-100000" algn="bl" rotWithShape="0"/>
          </a:effectLst>
        </p:grpSpPr>
        <p:pic>
          <p:nvPicPr>
            <p:cNvPr id="30" name="Picture 10">
              <a:extLst>
                <a:ext uri="{FF2B5EF4-FFF2-40B4-BE49-F238E27FC236}">
                  <a16:creationId xmlns:a16="http://schemas.microsoft.com/office/drawing/2014/main" id="{3E930F7A-1950-A544-AAE9-764733D0A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2722846" y="2103463"/>
              <a:ext cx="1511202" cy="1127124"/>
            </a:xfrm>
            <a:prstGeom prst="rect">
              <a:avLst/>
            </a:prstGeom>
          </p:spPr>
        </p:pic>
        <p:pic>
          <p:nvPicPr>
            <p:cNvPr id="322" name="Picture 14">
              <a:extLst>
                <a:ext uri="{FF2B5EF4-FFF2-40B4-BE49-F238E27FC236}">
                  <a16:creationId xmlns:a16="http://schemas.microsoft.com/office/drawing/2014/main" id="{F224A517-0247-AE75-68B2-70A911D1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3212826" y="2756333"/>
              <a:ext cx="536399" cy="18477"/>
            </a:xfrm>
            <a:prstGeom prst="rect">
              <a:avLst/>
            </a:prstGeom>
          </p:spPr>
        </p:pic>
        <p:sp>
          <p:nvSpPr>
            <p:cNvPr id="323" name="TextBox 16">
              <a:extLst>
                <a:ext uri="{FF2B5EF4-FFF2-40B4-BE49-F238E27FC236}">
                  <a16:creationId xmlns:a16="http://schemas.microsoft.com/office/drawing/2014/main" id="{8E991D24-F018-98AE-C511-F46B38A7AFDE}"/>
                </a:ext>
              </a:extLst>
            </p:cNvPr>
            <p:cNvSpPr txBox="1"/>
            <p:nvPr/>
          </p:nvSpPr>
          <p:spPr>
            <a:xfrm>
              <a:off x="3192195" y="2202009"/>
              <a:ext cx="572503" cy="5235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000" b="1" dirty="0">
                  <a:solidFill>
                    <a:srgbClr val="202020"/>
                  </a:solidFill>
                  <a:latin typeface="Oswald SemiBold"/>
                </a:rPr>
                <a:t>개념학습</a:t>
              </a:r>
              <a:endParaRPr lang="en-US" sz="1000" b="1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1BEBE817-AF5F-FAED-F5EB-ED5BB065D925}"/>
              </a:ext>
            </a:extLst>
          </p:cNvPr>
          <p:cNvGrpSpPr/>
          <p:nvPr/>
        </p:nvGrpSpPr>
        <p:grpSpPr>
          <a:xfrm>
            <a:off x="4156683" y="2103463"/>
            <a:ext cx="1511202" cy="1127124"/>
            <a:chOff x="4156683" y="2103463"/>
            <a:chExt cx="1511202" cy="1127124"/>
          </a:xfrm>
          <a:effectLst>
            <a:reflection blurRad="6350" stA="50000" endA="300" endPos="55500" dist="50800" dir="5400000" sy="-100000" algn="bl" rotWithShape="0"/>
          </a:effectLst>
        </p:grpSpPr>
        <p:pic>
          <p:nvPicPr>
            <p:cNvPr id="31" name="Picture 11">
              <a:extLst>
                <a:ext uri="{FF2B5EF4-FFF2-40B4-BE49-F238E27FC236}">
                  <a16:creationId xmlns:a16="http://schemas.microsoft.com/office/drawing/2014/main" id="{D95E7656-B879-9608-6876-9F394CF48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5000"/>
            </a:blip>
            <a:stretch>
              <a:fillRect/>
            </a:stretch>
          </p:blipFill>
          <p:spPr>
            <a:xfrm>
              <a:off x="4156683" y="2103463"/>
              <a:ext cx="1511202" cy="1127124"/>
            </a:xfrm>
            <a:prstGeom prst="rect">
              <a:avLst/>
            </a:prstGeom>
          </p:spPr>
        </p:pic>
        <p:pic>
          <p:nvPicPr>
            <p:cNvPr id="324" name="Picture 17">
              <a:extLst>
                <a:ext uri="{FF2B5EF4-FFF2-40B4-BE49-F238E27FC236}">
                  <a16:creationId xmlns:a16="http://schemas.microsoft.com/office/drawing/2014/main" id="{C338A137-AE5D-91A1-47F3-1F8B967B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4646663" y="2756333"/>
              <a:ext cx="536399" cy="18477"/>
            </a:xfrm>
            <a:prstGeom prst="rect">
              <a:avLst/>
            </a:prstGeom>
          </p:spPr>
        </p:pic>
        <p:sp>
          <p:nvSpPr>
            <p:cNvPr id="325" name="TextBox 19">
              <a:extLst>
                <a:ext uri="{FF2B5EF4-FFF2-40B4-BE49-F238E27FC236}">
                  <a16:creationId xmlns:a16="http://schemas.microsoft.com/office/drawing/2014/main" id="{FCC22FE9-1B19-F340-147C-170126AC08EC}"/>
                </a:ext>
              </a:extLst>
            </p:cNvPr>
            <p:cNvSpPr txBox="1"/>
            <p:nvPr/>
          </p:nvSpPr>
          <p:spPr>
            <a:xfrm>
              <a:off x="4605401" y="2232805"/>
              <a:ext cx="696288" cy="5235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000" b="1" dirty="0">
                  <a:solidFill>
                    <a:srgbClr val="202020"/>
                  </a:solidFill>
                  <a:latin typeface="Oswald SemiBold"/>
                </a:rPr>
                <a:t>알고리즘</a:t>
              </a:r>
              <a:endParaRPr lang="en-US" altLang="ko-KR" sz="1000" b="1" dirty="0">
                <a:solidFill>
                  <a:srgbClr val="202020"/>
                </a:solidFill>
                <a:latin typeface="Oswald SemiBold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altLang="ko-KR" sz="1000" b="1" dirty="0">
                  <a:solidFill>
                    <a:srgbClr val="202020"/>
                  </a:solidFill>
                  <a:latin typeface="Oswald SemiBold"/>
                </a:rPr>
                <a:t>/</a:t>
              </a:r>
              <a:r>
                <a:rPr lang="ko-KR" altLang="en-US" sz="1000" b="1" dirty="0">
                  <a:solidFill>
                    <a:srgbClr val="202020"/>
                  </a:solidFill>
                  <a:latin typeface="Oswald SemiBold"/>
                </a:rPr>
                <a:t>문법</a:t>
              </a:r>
              <a:endParaRPr lang="en-US" sz="1000" b="1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DC939FFB-8E1E-588B-47FB-23531FB03156}"/>
              </a:ext>
            </a:extLst>
          </p:cNvPr>
          <p:cNvGrpSpPr/>
          <p:nvPr/>
        </p:nvGrpSpPr>
        <p:grpSpPr>
          <a:xfrm>
            <a:off x="5590520" y="2103463"/>
            <a:ext cx="1511202" cy="1127124"/>
            <a:chOff x="5590520" y="2103463"/>
            <a:chExt cx="1511202" cy="1127124"/>
          </a:xfrm>
          <a:effectLst>
            <a:reflection blurRad="6350" stA="50000" endA="300" endPos="55500" dist="50800" dir="5400000" sy="-100000" algn="bl" rotWithShape="0"/>
          </a:effectLst>
        </p:grpSpPr>
        <p:pic>
          <p:nvPicPr>
            <p:cNvPr id="320" name="Picture 12">
              <a:extLst>
                <a:ext uri="{FF2B5EF4-FFF2-40B4-BE49-F238E27FC236}">
                  <a16:creationId xmlns:a16="http://schemas.microsoft.com/office/drawing/2014/main" id="{090289EE-75B9-04A9-9763-A3FD9D3AC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6000"/>
            </a:blip>
            <a:stretch>
              <a:fillRect/>
            </a:stretch>
          </p:blipFill>
          <p:spPr>
            <a:xfrm>
              <a:off x="5590520" y="2103463"/>
              <a:ext cx="1511202" cy="1127124"/>
            </a:xfrm>
            <a:prstGeom prst="rect">
              <a:avLst/>
            </a:prstGeom>
          </p:spPr>
        </p:pic>
        <p:pic>
          <p:nvPicPr>
            <p:cNvPr id="326" name="Picture 20">
              <a:extLst>
                <a:ext uri="{FF2B5EF4-FFF2-40B4-BE49-F238E27FC236}">
                  <a16:creationId xmlns:a16="http://schemas.microsoft.com/office/drawing/2014/main" id="{16EAB6CD-9CFE-4AEF-6B78-8814EA2C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6080500" y="2756333"/>
              <a:ext cx="536399" cy="18477"/>
            </a:xfrm>
            <a:prstGeom prst="rect">
              <a:avLst/>
            </a:prstGeom>
          </p:spPr>
        </p:pic>
        <p:sp>
          <p:nvSpPr>
            <p:cNvPr id="327" name="TextBox 22">
              <a:extLst>
                <a:ext uri="{FF2B5EF4-FFF2-40B4-BE49-F238E27FC236}">
                  <a16:creationId xmlns:a16="http://schemas.microsoft.com/office/drawing/2014/main" id="{B6520AC1-B162-5667-F579-62310F52FD2F}"/>
                </a:ext>
              </a:extLst>
            </p:cNvPr>
            <p:cNvSpPr txBox="1"/>
            <p:nvPr/>
          </p:nvSpPr>
          <p:spPr>
            <a:xfrm>
              <a:off x="6065027" y="2202009"/>
              <a:ext cx="572503" cy="5235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000" b="1" dirty="0">
                  <a:solidFill>
                    <a:srgbClr val="202020"/>
                  </a:solidFill>
                  <a:latin typeface="Oswald SemiBold"/>
                </a:rPr>
                <a:t>실습</a:t>
              </a:r>
              <a:endParaRPr lang="en-US" sz="1000" b="1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1E5CD6F7-8C79-802D-534F-097BCA948022}"/>
              </a:ext>
            </a:extLst>
          </p:cNvPr>
          <p:cNvGrpSpPr/>
          <p:nvPr/>
        </p:nvGrpSpPr>
        <p:grpSpPr>
          <a:xfrm>
            <a:off x="7029514" y="2103463"/>
            <a:ext cx="1511202" cy="1127124"/>
            <a:chOff x="7029514" y="2103463"/>
            <a:chExt cx="1511202" cy="1127124"/>
          </a:xfrm>
          <a:effectLst>
            <a:reflection blurRad="6350" stA="50000" endA="300" endPos="55500" dist="50800" dir="5400000" sy="-100000" algn="bl" rotWithShape="0"/>
          </a:effectLst>
        </p:grpSpPr>
        <p:pic>
          <p:nvPicPr>
            <p:cNvPr id="321" name="Picture 13">
              <a:extLst>
                <a:ext uri="{FF2B5EF4-FFF2-40B4-BE49-F238E27FC236}">
                  <a16:creationId xmlns:a16="http://schemas.microsoft.com/office/drawing/2014/main" id="{3F1A60BF-E1C8-62E7-7D95-224C8ACD5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9514" y="2103463"/>
              <a:ext cx="1511202" cy="1127124"/>
            </a:xfrm>
            <a:prstGeom prst="rect">
              <a:avLst/>
            </a:prstGeom>
          </p:spPr>
        </p:pic>
        <p:pic>
          <p:nvPicPr>
            <p:cNvPr id="328" name="Picture 23">
              <a:extLst>
                <a:ext uri="{FF2B5EF4-FFF2-40B4-BE49-F238E27FC236}">
                  <a16:creationId xmlns:a16="http://schemas.microsoft.com/office/drawing/2014/main" id="{EA1F062F-CB3E-908C-D938-0920F8BE3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7514336" y="2756333"/>
              <a:ext cx="536399" cy="18477"/>
            </a:xfrm>
            <a:prstGeom prst="rect">
              <a:avLst/>
            </a:prstGeom>
          </p:spPr>
        </p:pic>
        <p:sp>
          <p:nvSpPr>
            <p:cNvPr id="329" name="TextBox 27">
              <a:extLst>
                <a:ext uri="{FF2B5EF4-FFF2-40B4-BE49-F238E27FC236}">
                  <a16:creationId xmlns:a16="http://schemas.microsoft.com/office/drawing/2014/main" id="{950D68BE-827C-066A-5715-0935E4222FD5}"/>
                </a:ext>
              </a:extLst>
            </p:cNvPr>
            <p:cNvSpPr txBox="1"/>
            <p:nvPr/>
          </p:nvSpPr>
          <p:spPr>
            <a:xfrm>
              <a:off x="7498863" y="2202009"/>
              <a:ext cx="572503" cy="5235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000" b="1" dirty="0">
                  <a:solidFill>
                    <a:srgbClr val="202020"/>
                  </a:solidFill>
                  <a:latin typeface="Oswald SemiBold"/>
                </a:rPr>
                <a:t>기능구현</a:t>
              </a:r>
              <a:endParaRPr lang="en-US" sz="1000" b="1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pic>
        <p:nvPicPr>
          <p:cNvPr id="2" name="Picture 9">
            <a:extLst>
              <a:ext uri="{FF2B5EF4-FFF2-40B4-BE49-F238E27FC236}">
                <a16:creationId xmlns:a16="http://schemas.microsoft.com/office/drawing/2014/main" id="{91A85090-88C6-1E6F-0844-3808D442B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6668BF1-246F-31C0-21AC-DD6589BD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1">
            <a:extLst>
              <a:ext uri="{FF2B5EF4-FFF2-40B4-BE49-F238E27FC236}">
                <a16:creationId xmlns:a16="http://schemas.microsoft.com/office/drawing/2014/main" id="{F9860E76-2E1F-EB87-01E9-1BFE8F35B3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1">
            <a:extLst>
              <a:ext uri="{FF2B5EF4-FFF2-40B4-BE49-F238E27FC236}">
                <a16:creationId xmlns:a16="http://schemas.microsoft.com/office/drawing/2014/main" id="{FC24AC45-ED88-A661-91C5-AE8D02EDEE8C}"/>
              </a:ext>
            </a:extLst>
          </p:cNvPr>
          <p:cNvSpPr txBox="1"/>
          <p:nvPr/>
        </p:nvSpPr>
        <p:spPr>
          <a:xfrm>
            <a:off x="6991350" y="330200"/>
            <a:ext cx="1765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51">
            <a:extLst>
              <a:ext uri="{FF2B5EF4-FFF2-40B4-BE49-F238E27FC236}">
                <a16:creationId xmlns:a16="http://schemas.microsoft.com/office/drawing/2014/main" id="{A71B79BF-0444-B24C-E6CE-FF40D0CFFA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51">
            <a:extLst>
              <a:ext uri="{FF2B5EF4-FFF2-40B4-BE49-F238E27FC236}">
                <a16:creationId xmlns:a16="http://schemas.microsoft.com/office/drawing/2014/main" id="{6F40D297-B461-18F4-7AD4-C25244E279EB}"/>
              </a:ext>
            </a:extLst>
          </p:cNvPr>
          <p:cNvGrpSpPr/>
          <p:nvPr/>
        </p:nvGrpSpPr>
        <p:grpSpPr>
          <a:xfrm>
            <a:off x="609600" y="2200275"/>
            <a:ext cx="1988850" cy="742950"/>
            <a:chOff x="1592513" y="1524000"/>
            <a:chExt cx="3977700" cy="1485900"/>
          </a:xfrm>
        </p:grpSpPr>
        <p:sp>
          <p:nvSpPr>
            <p:cNvPr id="337" name="Google Shape;337;p51">
              <a:extLst>
                <a:ext uri="{FF2B5EF4-FFF2-40B4-BE49-F238E27FC236}">
                  <a16:creationId xmlns:a16="http://schemas.microsoft.com/office/drawing/2014/main" id="{31C6AB93-2F41-5CAF-9F8A-CD5515467E18}"/>
                </a:ext>
              </a:extLst>
            </p:cNvPr>
            <p:cNvSpPr txBox="1"/>
            <p:nvPr/>
          </p:nvSpPr>
          <p:spPr>
            <a:xfrm>
              <a:off x="2603513" y="1524000"/>
              <a:ext cx="1955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0" i="0" u="none" strike="noStrike" cap="none" dirty="0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Contents 2</a:t>
              </a:r>
              <a:endParaRPr sz="1200" b="0" i="0" u="none" strike="noStrike" cap="none" dirty="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338" name="Google Shape;338;p51">
              <a:extLst>
                <a:ext uri="{FF2B5EF4-FFF2-40B4-BE49-F238E27FC236}">
                  <a16:creationId xmlns:a16="http://schemas.microsoft.com/office/drawing/2014/main" id="{8671A4DF-46D7-B7C2-908C-A32D3FADBFC4}"/>
                </a:ext>
              </a:extLst>
            </p:cNvPr>
            <p:cNvSpPr txBox="1"/>
            <p:nvPr/>
          </p:nvSpPr>
          <p:spPr>
            <a:xfrm>
              <a:off x="1592513" y="1943100"/>
              <a:ext cx="39777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기능 </a:t>
              </a:r>
              <a:r>
                <a:rPr lang="en-US" altLang="ko-KR" sz="300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&amp; UI</a:t>
              </a:r>
              <a:endParaRPr sz="3000" i="0" u="none" strike="noStrike" cap="non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01E519CA-4D0C-23B0-BFD5-E5D14DAEA9EF}"/>
              </a:ext>
            </a:extLst>
          </p:cNvPr>
          <p:cNvGrpSpPr/>
          <p:nvPr/>
        </p:nvGrpSpPr>
        <p:grpSpPr>
          <a:xfrm flipH="1">
            <a:off x="2722846" y="2103463"/>
            <a:ext cx="1511202" cy="1127124"/>
            <a:chOff x="2722846" y="2103463"/>
            <a:chExt cx="1511202" cy="1127124"/>
          </a:xfrm>
          <a:effectLst>
            <a:reflection blurRad="6350" stA="50000" endA="300" endPos="55500" dist="50800" dir="5400000" sy="-100000" algn="bl" rotWithShape="0"/>
          </a:effectLst>
        </p:grpSpPr>
        <p:pic>
          <p:nvPicPr>
            <p:cNvPr id="30" name="Picture 10">
              <a:extLst>
                <a:ext uri="{FF2B5EF4-FFF2-40B4-BE49-F238E27FC236}">
                  <a16:creationId xmlns:a16="http://schemas.microsoft.com/office/drawing/2014/main" id="{151E81EB-EB73-B135-1A86-46551EBDA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2722846" y="2103463"/>
              <a:ext cx="1511202" cy="1127124"/>
            </a:xfrm>
            <a:prstGeom prst="rect">
              <a:avLst/>
            </a:prstGeom>
          </p:spPr>
        </p:pic>
        <p:pic>
          <p:nvPicPr>
            <p:cNvPr id="322" name="Picture 14">
              <a:extLst>
                <a:ext uri="{FF2B5EF4-FFF2-40B4-BE49-F238E27FC236}">
                  <a16:creationId xmlns:a16="http://schemas.microsoft.com/office/drawing/2014/main" id="{FCC19FA9-CEC7-8651-2E17-8EFFE2A7A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3212826" y="2756333"/>
              <a:ext cx="536399" cy="18477"/>
            </a:xfrm>
            <a:prstGeom prst="rect">
              <a:avLst/>
            </a:prstGeom>
          </p:spPr>
        </p:pic>
        <p:sp>
          <p:nvSpPr>
            <p:cNvPr id="323" name="TextBox 16">
              <a:extLst>
                <a:ext uri="{FF2B5EF4-FFF2-40B4-BE49-F238E27FC236}">
                  <a16:creationId xmlns:a16="http://schemas.microsoft.com/office/drawing/2014/main" id="{2F261B2C-E010-07FC-7A30-F9326B561235}"/>
                </a:ext>
              </a:extLst>
            </p:cNvPr>
            <p:cNvSpPr txBox="1"/>
            <p:nvPr/>
          </p:nvSpPr>
          <p:spPr>
            <a:xfrm>
              <a:off x="3192195" y="2202009"/>
              <a:ext cx="572503" cy="5235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000" b="1" dirty="0">
                  <a:solidFill>
                    <a:srgbClr val="202020"/>
                  </a:solidFill>
                  <a:latin typeface="Oswald SemiBold"/>
                </a:rPr>
                <a:t>개념학습</a:t>
              </a:r>
              <a:endParaRPr lang="en-US" sz="1000" b="1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9F377229-F24B-794C-7436-C7F288D11880}"/>
              </a:ext>
            </a:extLst>
          </p:cNvPr>
          <p:cNvGrpSpPr/>
          <p:nvPr/>
        </p:nvGrpSpPr>
        <p:grpSpPr>
          <a:xfrm flipH="1">
            <a:off x="4156683" y="2103463"/>
            <a:ext cx="1511202" cy="1127124"/>
            <a:chOff x="4156683" y="2103463"/>
            <a:chExt cx="1511202" cy="1127124"/>
          </a:xfrm>
          <a:effectLst>
            <a:reflection blurRad="6350" stA="50000" endA="300" endPos="55500" dist="50800" dir="5400000" sy="-100000" algn="bl" rotWithShape="0"/>
          </a:effectLst>
        </p:grpSpPr>
        <p:pic>
          <p:nvPicPr>
            <p:cNvPr id="31" name="Picture 11">
              <a:extLst>
                <a:ext uri="{FF2B5EF4-FFF2-40B4-BE49-F238E27FC236}">
                  <a16:creationId xmlns:a16="http://schemas.microsoft.com/office/drawing/2014/main" id="{56F10304-B454-541F-39E8-C3688545C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5000"/>
            </a:blip>
            <a:stretch>
              <a:fillRect/>
            </a:stretch>
          </p:blipFill>
          <p:spPr>
            <a:xfrm>
              <a:off x="4156683" y="2103463"/>
              <a:ext cx="1511202" cy="1127124"/>
            </a:xfrm>
            <a:prstGeom prst="rect">
              <a:avLst/>
            </a:prstGeom>
          </p:spPr>
        </p:pic>
        <p:pic>
          <p:nvPicPr>
            <p:cNvPr id="324" name="Picture 17">
              <a:extLst>
                <a:ext uri="{FF2B5EF4-FFF2-40B4-BE49-F238E27FC236}">
                  <a16:creationId xmlns:a16="http://schemas.microsoft.com/office/drawing/2014/main" id="{CC6233C5-30AA-3C58-53CE-6CAB8C124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4646663" y="2756333"/>
              <a:ext cx="536399" cy="18477"/>
            </a:xfrm>
            <a:prstGeom prst="rect">
              <a:avLst/>
            </a:prstGeom>
          </p:spPr>
        </p:pic>
        <p:sp>
          <p:nvSpPr>
            <p:cNvPr id="325" name="TextBox 19">
              <a:extLst>
                <a:ext uri="{FF2B5EF4-FFF2-40B4-BE49-F238E27FC236}">
                  <a16:creationId xmlns:a16="http://schemas.microsoft.com/office/drawing/2014/main" id="{995C0C5C-01DA-044D-C554-6B57EAE83B8C}"/>
                </a:ext>
              </a:extLst>
            </p:cNvPr>
            <p:cNvSpPr txBox="1"/>
            <p:nvPr/>
          </p:nvSpPr>
          <p:spPr>
            <a:xfrm>
              <a:off x="4605401" y="2232805"/>
              <a:ext cx="696288" cy="5235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000" b="1" dirty="0">
                  <a:solidFill>
                    <a:srgbClr val="202020"/>
                  </a:solidFill>
                  <a:latin typeface="Oswald SemiBold"/>
                </a:rPr>
                <a:t>알고리즘</a:t>
              </a:r>
              <a:endParaRPr lang="en-US" altLang="ko-KR" sz="1000" b="1" dirty="0">
                <a:solidFill>
                  <a:srgbClr val="202020"/>
                </a:solidFill>
                <a:latin typeface="Oswald SemiBold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altLang="ko-KR" sz="1000" b="1" dirty="0">
                  <a:solidFill>
                    <a:srgbClr val="202020"/>
                  </a:solidFill>
                  <a:latin typeface="Oswald SemiBold"/>
                </a:rPr>
                <a:t>/</a:t>
              </a:r>
              <a:r>
                <a:rPr lang="ko-KR" altLang="en-US" sz="1000" b="1" dirty="0">
                  <a:solidFill>
                    <a:srgbClr val="202020"/>
                  </a:solidFill>
                  <a:latin typeface="Oswald SemiBold"/>
                </a:rPr>
                <a:t>문법</a:t>
              </a:r>
              <a:endParaRPr lang="en-US" sz="1000" b="1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64FB3D5-411D-6044-870A-9FEC53A27527}"/>
              </a:ext>
            </a:extLst>
          </p:cNvPr>
          <p:cNvGrpSpPr/>
          <p:nvPr/>
        </p:nvGrpSpPr>
        <p:grpSpPr>
          <a:xfrm flipH="1">
            <a:off x="5590520" y="2103463"/>
            <a:ext cx="1511202" cy="1127124"/>
            <a:chOff x="5590520" y="2103463"/>
            <a:chExt cx="1511202" cy="1127124"/>
          </a:xfrm>
          <a:effectLst>
            <a:reflection blurRad="6350" stA="50000" endA="300" endPos="55500" dist="50800" dir="5400000" sy="-100000" algn="bl" rotWithShape="0"/>
          </a:effectLst>
        </p:grpSpPr>
        <p:pic>
          <p:nvPicPr>
            <p:cNvPr id="320" name="Picture 12">
              <a:extLst>
                <a:ext uri="{FF2B5EF4-FFF2-40B4-BE49-F238E27FC236}">
                  <a16:creationId xmlns:a16="http://schemas.microsoft.com/office/drawing/2014/main" id="{49E2D60E-C6D1-A580-048D-2E13FB5A0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6000"/>
            </a:blip>
            <a:stretch>
              <a:fillRect/>
            </a:stretch>
          </p:blipFill>
          <p:spPr>
            <a:xfrm>
              <a:off x="5590520" y="2103463"/>
              <a:ext cx="1511202" cy="1127124"/>
            </a:xfrm>
            <a:prstGeom prst="rect">
              <a:avLst/>
            </a:prstGeom>
          </p:spPr>
        </p:pic>
        <p:pic>
          <p:nvPicPr>
            <p:cNvPr id="326" name="Picture 20">
              <a:extLst>
                <a:ext uri="{FF2B5EF4-FFF2-40B4-BE49-F238E27FC236}">
                  <a16:creationId xmlns:a16="http://schemas.microsoft.com/office/drawing/2014/main" id="{958D4C95-6538-C191-79F5-F04063DC2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6080500" y="2756333"/>
              <a:ext cx="536399" cy="18477"/>
            </a:xfrm>
            <a:prstGeom prst="rect">
              <a:avLst/>
            </a:prstGeom>
          </p:spPr>
        </p:pic>
        <p:sp>
          <p:nvSpPr>
            <p:cNvPr id="327" name="TextBox 22">
              <a:extLst>
                <a:ext uri="{FF2B5EF4-FFF2-40B4-BE49-F238E27FC236}">
                  <a16:creationId xmlns:a16="http://schemas.microsoft.com/office/drawing/2014/main" id="{4D1EA50E-558D-B028-C980-43442015A68B}"/>
                </a:ext>
              </a:extLst>
            </p:cNvPr>
            <p:cNvSpPr txBox="1"/>
            <p:nvPr/>
          </p:nvSpPr>
          <p:spPr>
            <a:xfrm>
              <a:off x="6065027" y="2202009"/>
              <a:ext cx="572503" cy="5235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000" b="1" dirty="0">
                  <a:solidFill>
                    <a:srgbClr val="202020"/>
                  </a:solidFill>
                  <a:latin typeface="Oswald SemiBold"/>
                </a:rPr>
                <a:t>실습</a:t>
              </a:r>
              <a:endParaRPr lang="en-US" sz="1000" b="1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F168007A-CEFB-1EAE-9F06-1AF1E99EF2C9}"/>
              </a:ext>
            </a:extLst>
          </p:cNvPr>
          <p:cNvGrpSpPr/>
          <p:nvPr/>
        </p:nvGrpSpPr>
        <p:grpSpPr>
          <a:xfrm flipH="1">
            <a:off x="7029514" y="2103463"/>
            <a:ext cx="1511202" cy="1127124"/>
            <a:chOff x="7029514" y="2103463"/>
            <a:chExt cx="1511202" cy="1127124"/>
          </a:xfrm>
          <a:effectLst>
            <a:reflection blurRad="6350" stA="50000" endA="300" endPos="55500" dist="50800" dir="5400000" sy="-100000" algn="bl" rotWithShape="0"/>
          </a:effectLst>
        </p:grpSpPr>
        <p:pic>
          <p:nvPicPr>
            <p:cNvPr id="321" name="Picture 13">
              <a:extLst>
                <a:ext uri="{FF2B5EF4-FFF2-40B4-BE49-F238E27FC236}">
                  <a16:creationId xmlns:a16="http://schemas.microsoft.com/office/drawing/2014/main" id="{86582609-8F5A-B109-AD93-A49F7184B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9514" y="2103463"/>
              <a:ext cx="1511202" cy="1127124"/>
            </a:xfrm>
            <a:prstGeom prst="rect">
              <a:avLst/>
            </a:prstGeom>
          </p:spPr>
        </p:pic>
        <p:pic>
          <p:nvPicPr>
            <p:cNvPr id="328" name="Picture 23">
              <a:extLst>
                <a:ext uri="{FF2B5EF4-FFF2-40B4-BE49-F238E27FC236}">
                  <a16:creationId xmlns:a16="http://schemas.microsoft.com/office/drawing/2014/main" id="{77C3FA86-EC04-A833-0BB5-0D889FCA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7514336" y="2756333"/>
              <a:ext cx="536399" cy="18477"/>
            </a:xfrm>
            <a:prstGeom prst="rect">
              <a:avLst/>
            </a:prstGeom>
          </p:spPr>
        </p:pic>
        <p:sp>
          <p:nvSpPr>
            <p:cNvPr id="329" name="TextBox 27">
              <a:extLst>
                <a:ext uri="{FF2B5EF4-FFF2-40B4-BE49-F238E27FC236}">
                  <a16:creationId xmlns:a16="http://schemas.microsoft.com/office/drawing/2014/main" id="{F8EDA4CA-9759-BD2E-92CA-FC23C3D1E915}"/>
                </a:ext>
              </a:extLst>
            </p:cNvPr>
            <p:cNvSpPr txBox="1"/>
            <p:nvPr/>
          </p:nvSpPr>
          <p:spPr>
            <a:xfrm>
              <a:off x="7498863" y="2202009"/>
              <a:ext cx="572503" cy="5235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000" b="1" dirty="0">
                  <a:solidFill>
                    <a:srgbClr val="202020"/>
                  </a:solidFill>
                  <a:latin typeface="Oswald SemiBold"/>
                </a:rPr>
                <a:t>기능구현</a:t>
              </a:r>
              <a:endParaRPr lang="en-US" sz="1000" b="1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pic>
        <p:nvPicPr>
          <p:cNvPr id="2" name="Picture 9">
            <a:extLst>
              <a:ext uri="{FF2B5EF4-FFF2-40B4-BE49-F238E27FC236}">
                <a16:creationId xmlns:a16="http://schemas.microsoft.com/office/drawing/2014/main" id="{848A1169-EEED-7168-2123-1FC471A70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81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6"/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56"/>
          <p:cNvGrpSpPr/>
          <p:nvPr/>
        </p:nvGrpSpPr>
        <p:grpSpPr>
          <a:xfrm>
            <a:off x="6240713" y="762000"/>
            <a:ext cx="1988887" cy="742950"/>
            <a:chOff x="1592513" y="1524000"/>
            <a:chExt cx="3977774" cy="1485900"/>
          </a:xfrm>
        </p:grpSpPr>
        <p:sp>
          <p:nvSpPr>
            <p:cNvPr id="381" name="Google Shape;381;p56"/>
            <p:cNvSpPr txBox="1"/>
            <p:nvPr/>
          </p:nvSpPr>
          <p:spPr>
            <a:xfrm>
              <a:off x="2692400" y="1524000"/>
              <a:ext cx="17780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0" i="0" u="none" strike="noStrike" cap="none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FUNCTION 1</a:t>
              </a:r>
              <a:endParaRPr sz="1200" b="0" i="0" u="none" strike="noStrike" cap="none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382" name="Google Shape;382;p56"/>
            <p:cNvSpPr txBox="1"/>
            <p:nvPr/>
          </p:nvSpPr>
          <p:spPr>
            <a:xfrm>
              <a:off x="1592513" y="1943100"/>
              <a:ext cx="3977774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0" i="0" u="none" strike="noStrike" cap="none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블록 코딩</a:t>
              </a:r>
              <a:endParaRPr sz="30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3" name="Google Shape;383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6" descr="텍스트, 스크린샷, 폰트, 디자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300" y="742950"/>
            <a:ext cx="5064324" cy="36012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87" name="Google Shape;387;p56"/>
          <p:cNvCxnSpPr/>
          <p:nvPr/>
        </p:nvCxnSpPr>
        <p:spPr>
          <a:xfrm>
            <a:off x="5257800" y="2457450"/>
            <a:ext cx="681536" cy="215042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388" name="Google Shape;388;p56"/>
          <p:cNvGrpSpPr/>
          <p:nvPr/>
        </p:nvGrpSpPr>
        <p:grpSpPr>
          <a:xfrm>
            <a:off x="6059389" y="2152650"/>
            <a:ext cx="2551212" cy="1460071"/>
            <a:chOff x="12042577" y="4989095"/>
            <a:chExt cx="5102423" cy="2920142"/>
          </a:xfrm>
        </p:grpSpPr>
        <p:pic>
          <p:nvPicPr>
            <p:cNvPr id="389" name="Google Shape;389;p5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56"/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28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블록  코딩으로  학습을 시작해  비전문가들도  접근하기  쉬운 학습을 할 수 있도록 한다. </a:t>
              </a:r>
              <a:endParaRPr sz="1200" b="0" i="0" u="none" strike="noStrike" cap="non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9">
            <a:extLst>
              <a:ext uri="{FF2B5EF4-FFF2-40B4-BE49-F238E27FC236}">
                <a16:creationId xmlns:a16="http://schemas.microsoft.com/office/drawing/2014/main" id="{08B1C53A-0687-0453-8C31-831F4E892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7"/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7" descr="텍스트, 스크린샷, 폰트, 번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6364" y="742950"/>
            <a:ext cx="5050287" cy="35913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01" name="Google Shape;401;p57"/>
          <p:cNvGrpSpPr/>
          <p:nvPr/>
        </p:nvGrpSpPr>
        <p:grpSpPr>
          <a:xfrm>
            <a:off x="796257" y="762000"/>
            <a:ext cx="1988887" cy="742950"/>
            <a:chOff x="1592513" y="1524000"/>
            <a:chExt cx="3977774" cy="1485900"/>
          </a:xfrm>
        </p:grpSpPr>
        <p:sp>
          <p:nvSpPr>
            <p:cNvPr id="402" name="Google Shape;402;p57"/>
            <p:cNvSpPr txBox="1"/>
            <p:nvPr/>
          </p:nvSpPr>
          <p:spPr>
            <a:xfrm>
              <a:off x="2692400" y="1524000"/>
              <a:ext cx="17780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0" i="0" u="none" strike="noStrike" cap="none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FUNCTION 1</a:t>
              </a:r>
              <a:endParaRPr sz="1200" b="0" i="0" u="none" strike="noStrike" cap="none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403" name="Google Shape;403;p57"/>
            <p:cNvSpPr txBox="1"/>
            <p:nvPr/>
          </p:nvSpPr>
          <p:spPr>
            <a:xfrm>
              <a:off x="1592513" y="1943100"/>
              <a:ext cx="3977774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0" i="0" u="none" strike="noStrike" cap="none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블록 코딩</a:t>
              </a:r>
              <a:endParaRPr sz="30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4" name="Google Shape;404;p57"/>
          <p:cNvCxnSpPr/>
          <p:nvPr/>
        </p:nvCxnSpPr>
        <p:spPr>
          <a:xfrm flipH="1">
            <a:off x="3227972" y="2945756"/>
            <a:ext cx="1177677" cy="362594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405" name="Google Shape;405;p57"/>
          <p:cNvGrpSpPr/>
          <p:nvPr/>
        </p:nvGrpSpPr>
        <p:grpSpPr>
          <a:xfrm>
            <a:off x="534722" y="2667429"/>
            <a:ext cx="2551212" cy="1460071"/>
            <a:chOff x="12042577" y="4989095"/>
            <a:chExt cx="5102423" cy="2920142"/>
          </a:xfrm>
        </p:grpSpPr>
        <p:pic>
          <p:nvPicPr>
            <p:cNvPr id="406" name="Google Shape;406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57"/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28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블록을 통해 처음부터 코드가 아닌 자연어로 생각을 하면서 어떻게 코드를 진행할 것인지 컴퓨팅 사고능력을 먼저 향상시킨다.</a:t>
              </a:r>
              <a:endParaRPr sz="1200" b="0" i="0" u="none" strike="noStrike" cap="non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9">
            <a:extLst>
              <a:ext uri="{FF2B5EF4-FFF2-40B4-BE49-F238E27FC236}">
                <a16:creationId xmlns:a16="http://schemas.microsoft.com/office/drawing/2014/main" id="{31AED0E5-0A13-FB5E-A7E4-2E536F9E0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8"/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8" descr="텍스트, 스크린샷, 폰트, 번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6364" y="742950"/>
            <a:ext cx="5064323" cy="36012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18" name="Google Shape;418;p58"/>
          <p:cNvGrpSpPr/>
          <p:nvPr/>
        </p:nvGrpSpPr>
        <p:grpSpPr>
          <a:xfrm>
            <a:off x="796257" y="762000"/>
            <a:ext cx="1988887" cy="742950"/>
            <a:chOff x="1592513" y="1524000"/>
            <a:chExt cx="3977774" cy="1485900"/>
          </a:xfrm>
        </p:grpSpPr>
        <p:sp>
          <p:nvSpPr>
            <p:cNvPr id="419" name="Google Shape;419;p58"/>
            <p:cNvSpPr txBox="1"/>
            <p:nvPr/>
          </p:nvSpPr>
          <p:spPr>
            <a:xfrm>
              <a:off x="2692400" y="1524000"/>
              <a:ext cx="17780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0" i="0" u="none" strike="noStrike" cap="none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FUNCTION 1</a:t>
              </a:r>
              <a:endParaRPr sz="1200" b="0" i="0" u="none" strike="noStrike" cap="none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420" name="Google Shape;420;p58"/>
            <p:cNvSpPr txBox="1"/>
            <p:nvPr/>
          </p:nvSpPr>
          <p:spPr>
            <a:xfrm>
              <a:off x="1592513" y="1943100"/>
              <a:ext cx="3977774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0" i="0" u="none" strike="noStrike" cap="none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블록 코딩</a:t>
              </a:r>
              <a:endParaRPr sz="30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1" name="Google Shape;421;p58"/>
          <p:cNvCxnSpPr/>
          <p:nvPr/>
        </p:nvCxnSpPr>
        <p:spPr>
          <a:xfrm flipH="1">
            <a:off x="3227972" y="2945756"/>
            <a:ext cx="1177677" cy="362594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422" name="Google Shape;422;p58" descr="커서 단색으로 채워진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8450" y="1909860"/>
            <a:ext cx="45720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58"/>
          <p:cNvGrpSpPr/>
          <p:nvPr/>
        </p:nvGrpSpPr>
        <p:grpSpPr>
          <a:xfrm>
            <a:off x="544748" y="2571749"/>
            <a:ext cx="2551212" cy="1555751"/>
            <a:chOff x="12042577" y="4989095"/>
            <a:chExt cx="5102423" cy="2920142"/>
          </a:xfrm>
        </p:grpSpPr>
        <p:pic>
          <p:nvPicPr>
            <p:cNvPr id="424" name="Google Shape;424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58"/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28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자연어로 생각했던 부분을 코드로 변경하면 어떻게 되는지를 확인하며 학습해 나간다.</a:t>
              </a:r>
              <a:endParaRPr sz="1200" b="0" i="0" u="none" strike="noStrike" cap="non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9">
            <a:extLst>
              <a:ext uri="{FF2B5EF4-FFF2-40B4-BE49-F238E27FC236}">
                <a16:creationId xmlns:a16="http://schemas.microsoft.com/office/drawing/2014/main" id="{D9391FC6-7014-F83A-0B7A-1ED4B24736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9" descr="텍스트, 스크린샷, 폰트, 번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400" y="739942"/>
            <a:ext cx="5064324" cy="36012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36" name="Google Shape;436;p59"/>
          <p:cNvGrpSpPr/>
          <p:nvPr/>
        </p:nvGrpSpPr>
        <p:grpSpPr>
          <a:xfrm>
            <a:off x="6240713" y="762000"/>
            <a:ext cx="1988887" cy="742950"/>
            <a:chOff x="1592513" y="1524000"/>
            <a:chExt cx="3977774" cy="1485900"/>
          </a:xfrm>
        </p:grpSpPr>
        <p:sp>
          <p:nvSpPr>
            <p:cNvPr id="437" name="Google Shape;437;p59"/>
            <p:cNvSpPr txBox="1"/>
            <p:nvPr/>
          </p:nvSpPr>
          <p:spPr>
            <a:xfrm>
              <a:off x="2692400" y="1524000"/>
              <a:ext cx="17780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0" i="0" u="none" strike="noStrike" cap="none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FUNCTION 2</a:t>
              </a:r>
              <a:endParaRPr sz="1200" b="0" i="0" u="none" strike="noStrike" cap="none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438" name="Google Shape;438;p59"/>
            <p:cNvSpPr txBox="1"/>
            <p:nvPr/>
          </p:nvSpPr>
          <p:spPr>
            <a:xfrm>
              <a:off x="1592513" y="1943100"/>
              <a:ext cx="3977774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000" b="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Buddy</a:t>
              </a:r>
              <a:endParaRPr sz="3000" b="0" i="0" u="none" strike="noStrike" cap="non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9" name="Google Shape;439;p59"/>
          <p:cNvCxnSpPr/>
          <p:nvPr/>
        </p:nvCxnSpPr>
        <p:spPr>
          <a:xfrm rot="10800000" flipH="1">
            <a:off x="5219700" y="2672492"/>
            <a:ext cx="719636" cy="204058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440" name="Google Shape;440;p59"/>
          <p:cNvGrpSpPr/>
          <p:nvPr/>
        </p:nvGrpSpPr>
        <p:grpSpPr>
          <a:xfrm>
            <a:off x="6059389" y="1924050"/>
            <a:ext cx="2551212" cy="1460071"/>
            <a:chOff x="12042577" y="4989095"/>
            <a:chExt cx="5102423" cy="2920142"/>
          </a:xfrm>
        </p:grpSpPr>
        <p:pic>
          <p:nvPicPr>
            <p:cNvPr id="441" name="Google Shape;441;p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59"/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28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버디라는 나만의 </a:t>
              </a:r>
              <a:r>
                <a:rPr lang="en-US" altLang="ko-KR" sz="1200" b="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AI </a:t>
              </a:r>
              <a:r>
                <a:rPr lang="ko-KR" altLang="en-US" sz="1200" b="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코딩 도우미와 </a:t>
              </a:r>
              <a:r>
                <a:rPr lang="ko" sz="1200" b="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실시간으로 상호작용하며 모르는 사항, 더 알고 싶은 사항이나 활용 방안에 대한 피드백을 받으며 학습할 수 있다.</a:t>
              </a:r>
              <a:endParaRPr sz="1200" b="0" i="0" u="none" strike="noStrike" cap="non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9">
            <a:extLst>
              <a:ext uri="{FF2B5EF4-FFF2-40B4-BE49-F238E27FC236}">
                <a16:creationId xmlns:a16="http://schemas.microsoft.com/office/drawing/2014/main" id="{22459FA2-679D-198E-0A12-94E76007D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9A74-630F-A439-D5CE-E457B4DA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5D9AAA9-8A20-FDDF-6446-FBF2AB41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7650"/>
            <a:ext cx="8648700" cy="464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0A78985-269F-2634-CC9B-86BA9C85972C}"/>
              </a:ext>
            </a:extLst>
          </p:cNvPr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600" dirty="0">
                <a:solidFill>
                  <a:srgbClr val="D5D5D5"/>
                </a:solidFill>
                <a:latin typeface="Gmarket Sans Bold"/>
              </a:rPr>
              <a:t>Software Engineering</a:t>
            </a:r>
            <a:endParaRPr lang="en-US" sz="600" dirty="0">
              <a:solidFill>
                <a:srgbClr val="D5D5D5"/>
              </a:solidFill>
              <a:latin typeface="Gmarket Sans Bold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7D440FD-3064-521B-01D1-6D557B9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DC3FB3-08BE-36AE-327F-79AA35E3BED3}"/>
              </a:ext>
            </a:extLst>
          </p:cNvPr>
          <p:cNvGrpSpPr/>
          <p:nvPr/>
        </p:nvGrpSpPr>
        <p:grpSpPr>
          <a:xfrm>
            <a:off x="6240713" y="762000"/>
            <a:ext cx="1988887" cy="865299"/>
            <a:chOff x="1592513" y="1524000"/>
            <a:chExt cx="3977774" cy="1730598"/>
          </a:xfrm>
        </p:grpSpPr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CB6800EF-AE6F-A9BE-3403-492F4F4C8788}"/>
                </a:ext>
              </a:extLst>
            </p:cNvPr>
            <p:cNvSpPr txBox="1"/>
            <p:nvPr/>
          </p:nvSpPr>
          <p:spPr>
            <a:xfrm>
              <a:off x="2692400" y="1524000"/>
              <a:ext cx="1778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1200" dirty="0">
                  <a:solidFill>
                    <a:srgbClr val="202020"/>
                  </a:solidFill>
                  <a:latin typeface="Oswald SemiBold"/>
                </a:rPr>
                <a:t>FUNCTION</a:t>
              </a:r>
              <a:r>
                <a:rPr lang="en-US" sz="1200" dirty="0">
                  <a:solidFill>
                    <a:srgbClr val="202020"/>
                  </a:solidFill>
                  <a:latin typeface="Oswald SemiBold"/>
                </a:rPr>
                <a:t> </a:t>
              </a:r>
              <a:r>
                <a:rPr lang="en-US" altLang="ko-KR" sz="1200" dirty="0">
                  <a:solidFill>
                    <a:srgbClr val="202020"/>
                  </a:solidFill>
                  <a:latin typeface="Oswald SemiBold"/>
                </a:rPr>
                <a:t>2</a:t>
              </a:r>
              <a:endParaRPr lang="en-US" sz="12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87182092-EE34-FD18-DAFC-7742EC7D1712}"/>
                </a:ext>
              </a:extLst>
            </p:cNvPr>
            <p:cNvSpPr txBox="1"/>
            <p:nvPr/>
          </p:nvSpPr>
          <p:spPr>
            <a:xfrm>
              <a:off x="1592513" y="2187798"/>
              <a:ext cx="3977774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800" spc="-250" dirty="0">
                  <a:solidFill>
                    <a:srgbClr val="202020"/>
                  </a:solidFill>
                  <a:latin typeface="Abadi" panose="020B0604020104020204" pitchFamily="34" charset="0"/>
                  <a:ea typeface="나눔스퀘어 ExtraBold" panose="020B0600000101010101" pitchFamily="50" charset="-127"/>
                </a:rPr>
                <a:t>Buddy - Skeleton code</a:t>
              </a:r>
              <a:endParaRPr lang="ko-KR" altLang="en-US" sz="1800" spc="-250" dirty="0">
                <a:solidFill>
                  <a:srgbClr val="202020"/>
                </a:solidFill>
                <a:latin typeface="Abadi" panose="020B0604020104020204" pitchFamily="34" charset="0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BF700F-CE79-48E9-FC65-B0D69AEDA1C4}"/>
              </a:ext>
            </a:extLst>
          </p:cNvPr>
          <p:cNvCxnSpPr>
            <a:cxnSpLocks/>
          </p:cNvCxnSpPr>
          <p:nvPr/>
        </p:nvCxnSpPr>
        <p:spPr>
          <a:xfrm flipV="1">
            <a:off x="5257800" y="2748692"/>
            <a:ext cx="719636" cy="204058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6B4B38-9B79-FF61-1DD5-825AE6051D1F}"/>
              </a:ext>
            </a:extLst>
          </p:cNvPr>
          <p:cNvGrpSpPr/>
          <p:nvPr/>
        </p:nvGrpSpPr>
        <p:grpSpPr>
          <a:xfrm>
            <a:off x="6059389" y="1949879"/>
            <a:ext cx="2551212" cy="1460071"/>
            <a:chOff x="12042577" y="5040753"/>
            <a:chExt cx="5102423" cy="2920142"/>
          </a:xfrm>
        </p:grpSpPr>
        <p:pic>
          <p:nvPicPr>
            <p:cNvPr id="24" name="Picture 11">
              <a:extLst>
                <a:ext uri="{FF2B5EF4-FFF2-40B4-BE49-F238E27FC236}">
                  <a16:creationId xmlns:a16="http://schemas.microsoft.com/office/drawing/2014/main" id="{F55ABA38-D3CA-D449-5818-73F0A3C4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79B409AB-ED00-32E7-6351-2166B4910B2C}"/>
                </a:ext>
              </a:extLst>
            </p:cNvPr>
            <p:cNvSpPr txBox="1"/>
            <p:nvPr/>
          </p:nvSpPr>
          <p:spPr>
            <a:xfrm>
              <a:off x="12439801" y="5040753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아직 코드의 전부를 짜기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어려운 </a:t>
              </a:r>
              <a: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USER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 문제해결능력을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기르기 위해 점진적으로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skeleton code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제공한다</a:t>
              </a:r>
              <a:endParaRPr lang="en-US" sz="1200" spc="-100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FB93731-58E6-8C2F-DB0F-C5D0F8B0E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/>
          <a:stretch/>
        </p:blipFill>
        <p:spPr>
          <a:xfrm>
            <a:off x="384252" y="1137728"/>
            <a:ext cx="5038071" cy="3108915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4FB6B198-EB17-04F3-3FDC-675EA35EE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71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9A74-630F-A439-D5CE-E457B4DA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5D9AAA9-8A20-FDDF-6446-FBF2AB41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47650"/>
            <a:ext cx="8648700" cy="464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0A78985-269F-2634-CC9B-86BA9C85972C}"/>
              </a:ext>
            </a:extLst>
          </p:cNvPr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600" dirty="0">
                <a:solidFill>
                  <a:srgbClr val="D5D5D5"/>
                </a:solidFill>
                <a:latin typeface="Gmarket Sans Bold"/>
              </a:rPr>
              <a:t>Software Engineering</a:t>
            </a:r>
            <a:endParaRPr lang="en-US" sz="600" dirty="0">
              <a:solidFill>
                <a:srgbClr val="D5D5D5"/>
              </a:solidFill>
              <a:latin typeface="Gmarket Sans Bold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7D440FD-3064-521B-01D1-6D557B9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BF700F-CE79-48E9-FC65-B0D69AEDA1C4}"/>
              </a:ext>
            </a:extLst>
          </p:cNvPr>
          <p:cNvCxnSpPr>
            <a:cxnSpLocks/>
          </p:cNvCxnSpPr>
          <p:nvPr/>
        </p:nvCxnSpPr>
        <p:spPr>
          <a:xfrm flipV="1">
            <a:off x="5257800" y="2748692"/>
            <a:ext cx="719636" cy="204058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6B4B38-9B79-FF61-1DD5-825AE6051D1F}"/>
              </a:ext>
            </a:extLst>
          </p:cNvPr>
          <p:cNvGrpSpPr/>
          <p:nvPr/>
        </p:nvGrpSpPr>
        <p:grpSpPr>
          <a:xfrm>
            <a:off x="6059389" y="1924050"/>
            <a:ext cx="2551212" cy="1460071"/>
            <a:chOff x="12042577" y="4989095"/>
            <a:chExt cx="5102423" cy="2920142"/>
          </a:xfrm>
        </p:grpSpPr>
        <p:pic>
          <p:nvPicPr>
            <p:cNvPr id="24" name="Picture 11">
              <a:extLst>
                <a:ext uri="{FF2B5EF4-FFF2-40B4-BE49-F238E27FC236}">
                  <a16:creationId xmlns:a16="http://schemas.microsoft.com/office/drawing/2014/main" id="{F55ABA38-D3CA-D449-5818-73F0A3C4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79B409AB-ED00-32E7-6351-2166B4910B2C}"/>
                </a:ext>
              </a:extLst>
            </p:cNvPr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아직 코드의 전부를 짜기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어려운 </a:t>
              </a:r>
              <a: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USER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 문제해결능력을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기르기 위해 점진적으로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skeleton code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제공한다</a:t>
              </a:r>
              <a:endParaRPr lang="en-US" sz="1200" spc="-100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0810A53-6F85-29B3-E21D-DAFE17CA6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/>
          <a:stretch/>
        </p:blipFill>
        <p:spPr>
          <a:xfrm>
            <a:off x="372129" y="1129740"/>
            <a:ext cx="5038071" cy="3124891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382BA35F-CB0B-86B1-3AA7-9AF822A23B28}"/>
              </a:ext>
            </a:extLst>
          </p:cNvPr>
          <p:cNvSpPr txBox="1"/>
          <p:nvPr/>
        </p:nvSpPr>
        <p:spPr>
          <a:xfrm>
            <a:off x="6258001" y="1111120"/>
            <a:ext cx="1988887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800" spc="-250" dirty="0">
                <a:solidFill>
                  <a:srgbClr val="202020"/>
                </a:solidFill>
                <a:latin typeface="Abadi" panose="020B0604020104020204" pitchFamily="34" charset="0"/>
                <a:ea typeface="나눔스퀘어 ExtraBold" panose="020B0600000101010101" pitchFamily="50" charset="-127"/>
              </a:rPr>
              <a:t>Buddy - Skeleton code</a:t>
            </a:r>
            <a:endParaRPr lang="ko-KR" altLang="en-US" sz="1800" spc="-250" dirty="0">
              <a:solidFill>
                <a:srgbClr val="202020"/>
              </a:solidFill>
              <a:latin typeface="Abadi" panose="020B0604020104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944FED5-9D68-3A04-8A46-C3E780FD0752}"/>
              </a:ext>
            </a:extLst>
          </p:cNvPr>
          <p:cNvSpPr txBox="1"/>
          <p:nvPr/>
        </p:nvSpPr>
        <p:spPr>
          <a:xfrm>
            <a:off x="6790657" y="762000"/>
            <a:ext cx="889000" cy="209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>
                <a:solidFill>
                  <a:srgbClr val="202020"/>
                </a:solidFill>
                <a:latin typeface="Oswald SemiBold"/>
              </a:rPr>
              <a:t>FUNCTION</a:t>
            </a:r>
            <a:r>
              <a:rPr lang="en-US" sz="1200" dirty="0">
                <a:solidFill>
                  <a:srgbClr val="202020"/>
                </a:solidFill>
                <a:latin typeface="Oswald SemiBold"/>
              </a:rPr>
              <a:t> </a:t>
            </a:r>
            <a:r>
              <a:rPr lang="en-US" altLang="ko-KR" sz="1200" dirty="0">
                <a:solidFill>
                  <a:srgbClr val="202020"/>
                </a:solidFill>
                <a:latin typeface="Oswald SemiBold"/>
              </a:rPr>
              <a:t>2</a:t>
            </a:r>
            <a:endParaRPr lang="en-US" sz="1200" dirty="0">
              <a:solidFill>
                <a:srgbClr val="202020"/>
              </a:solidFill>
              <a:latin typeface="Oswald SemiBold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F652628-1D3C-415C-3214-DB06263F1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9A74-630F-A439-D5CE-E457B4DA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5D9AAA9-8A20-FDDF-6446-FBF2AB41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7650"/>
            <a:ext cx="8648700" cy="464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0A78985-269F-2634-CC9B-86BA9C85972C}"/>
              </a:ext>
            </a:extLst>
          </p:cNvPr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600" dirty="0">
                <a:solidFill>
                  <a:srgbClr val="D5D5D5"/>
                </a:solidFill>
                <a:latin typeface="Gmarket Sans Bold"/>
              </a:rPr>
              <a:t>Software Engineering</a:t>
            </a:r>
            <a:endParaRPr lang="en-US" sz="600" dirty="0">
              <a:solidFill>
                <a:srgbClr val="D5D5D5"/>
              </a:solidFill>
              <a:latin typeface="Gmarket Sans Bold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7D440FD-3064-521B-01D1-6D557B9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DC3FB3-08BE-36AE-327F-79AA35E3BED3}"/>
              </a:ext>
            </a:extLst>
          </p:cNvPr>
          <p:cNvGrpSpPr/>
          <p:nvPr/>
        </p:nvGrpSpPr>
        <p:grpSpPr>
          <a:xfrm>
            <a:off x="6240713" y="762000"/>
            <a:ext cx="1988887" cy="800100"/>
            <a:chOff x="1592513" y="1524000"/>
            <a:chExt cx="3977774" cy="1600200"/>
          </a:xfrm>
        </p:grpSpPr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CB6800EF-AE6F-A9BE-3403-492F4F4C8788}"/>
                </a:ext>
              </a:extLst>
            </p:cNvPr>
            <p:cNvSpPr txBox="1"/>
            <p:nvPr/>
          </p:nvSpPr>
          <p:spPr>
            <a:xfrm>
              <a:off x="2692400" y="1524000"/>
              <a:ext cx="1778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1200" dirty="0">
                  <a:solidFill>
                    <a:srgbClr val="202020"/>
                  </a:solidFill>
                  <a:latin typeface="Oswald SemiBold"/>
                </a:rPr>
                <a:t>FUNCTION</a:t>
              </a:r>
              <a:r>
                <a:rPr lang="en-US" sz="1200" dirty="0">
                  <a:solidFill>
                    <a:srgbClr val="202020"/>
                  </a:solidFill>
                  <a:latin typeface="Oswald SemiBold"/>
                </a:rPr>
                <a:t> </a:t>
              </a:r>
              <a:r>
                <a:rPr lang="en-US" altLang="ko-KR" sz="1200" dirty="0">
                  <a:solidFill>
                    <a:srgbClr val="202020"/>
                  </a:solidFill>
                  <a:latin typeface="Oswald SemiBold"/>
                </a:rPr>
                <a:t>2</a:t>
              </a:r>
              <a:endParaRPr lang="en-US" sz="12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87182092-EE34-FD18-DAFC-7742EC7D1712}"/>
                </a:ext>
              </a:extLst>
            </p:cNvPr>
            <p:cNvSpPr txBox="1"/>
            <p:nvPr/>
          </p:nvSpPr>
          <p:spPr>
            <a:xfrm>
              <a:off x="1592513" y="2057400"/>
              <a:ext cx="3977774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800" spc="-250" dirty="0">
                  <a:solidFill>
                    <a:srgbClr val="202020"/>
                  </a:solidFill>
                  <a:latin typeface="Abadi" panose="020B0604020104020204" pitchFamily="34" charset="0"/>
                  <a:ea typeface="나눔스퀘어 ExtraBold" panose="020B0600000101010101" pitchFamily="50" charset="-127"/>
                </a:rPr>
                <a:t>Buddy - </a:t>
              </a:r>
              <a:r>
                <a:rPr lang="ko-KR" altLang="en-US" sz="1800" spc="-250" dirty="0">
                  <a:solidFill>
                    <a:srgbClr val="202020"/>
                  </a:solidFill>
                  <a:latin typeface="Abadi" panose="020B0604020104020204" pitchFamily="34" charset="0"/>
                  <a:ea typeface="나눔스퀘어 ExtraBold" panose="020B0600000101010101" pitchFamily="50" charset="-127"/>
                </a:rPr>
                <a:t>코드 리뷰</a:t>
              </a: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BF700F-CE79-48E9-FC65-B0D69AEDA1C4}"/>
              </a:ext>
            </a:extLst>
          </p:cNvPr>
          <p:cNvCxnSpPr>
            <a:cxnSpLocks/>
          </p:cNvCxnSpPr>
          <p:nvPr/>
        </p:nvCxnSpPr>
        <p:spPr>
          <a:xfrm flipV="1">
            <a:off x="5219700" y="2672492"/>
            <a:ext cx="719636" cy="204058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6B4B38-9B79-FF61-1DD5-825AE6051D1F}"/>
              </a:ext>
            </a:extLst>
          </p:cNvPr>
          <p:cNvGrpSpPr/>
          <p:nvPr/>
        </p:nvGrpSpPr>
        <p:grpSpPr>
          <a:xfrm>
            <a:off x="6059389" y="1924050"/>
            <a:ext cx="2551212" cy="1460071"/>
            <a:chOff x="12042577" y="4989095"/>
            <a:chExt cx="5102423" cy="2920142"/>
          </a:xfrm>
        </p:grpSpPr>
        <p:pic>
          <p:nvPicPr>
            <p:cNvPr id="24" name="Picture 11">
              <a:extLst>
                <a:ext uri="{FF2B5EF4-FFF2-40B4-BE49-F238E27FC236}">
                  <a16:creationId xmlns:a16="http://schemas.microsoft.com/office/drawing/2014/main" id="{F55ABA38-D3CA-D449-5818-73F0A3C4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79B409AB-ED00-32E7-6351-2166B4910B2C}"/>
                </a:ext>
              </a:extLst>
            </p:cNvPr>
            <p:cNvSpPr txBox="1"/>
            <p:nvPr/>
          </p:nvSpPr>
          <p:spPr>
            <a:xfrm>
              <a:off x="12211201" y="4989095"/>
              <a:ext cx="4781399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USER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 작성한 코드가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가독성이 부족하거나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논리적으로 좋지 않은 코드일 경우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어떤 점을 개선하면 좋을 지 알려준다</a:t>
              </a:r>
              <a:endParaRPr lang="en-US" sz="1200" spc="-100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12F9354-C62F-5DC5-868E-E6B05C120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2" y="1266611"/>
            <a:ext cx="5068711" cy="2851150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C33D3252-38FB-31C8-070A-387D10ABD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9A74-630F-A439-D5CE-E457B4DA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5D9AAA9-8A20-FDDF-6446-FBF2AB41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7650"/>
            <a:ext cx="8648700" cy="4648200"/>
          </a:xfrm>
          <a:prstGeom prst="rect">
            <a:avLst/>
          </a:prstGeom>
        </p:spPr>
      </p:pic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1CC7892-5E38-6010-89E2-F9DAF603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2" y="1276350"/>
            <a:ext cx="5068711" cy="285115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0A78985-269F-2634-CC9B-86BA9C85972C}"/>
              </a:ext>
            </a:extLst>
          </p:cNvPr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600" dirty="0">
                <a:solidFill>
                  <a:srgbClr val="D5D5D5"/>
                </a:solidFill>
                <a:latin typeface="Gmarket Sans Bold"/>
              </a:rPr>
              <a:t>Software Engineering</a:t>
            </a:r>
            <a:endParaRPr lang="en-US" sz="600" dirty="0">
              <a:solidFill>
                <a:srgbClr val="D5D5D5"/>
              </a:solidFill>
              <a:latin typeface="Gmarket Sans Bold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7D440FD-3064-521B-01D1-6D557B955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CB6800EF-AE6F-A9BE-3403-492F4F4C8788}"/>
              </a:ext>
            </a:extLst>
          </p:cNvPr>
          <p:cNvSpPr txBox="1"/>
          <p:nvPr/>
        </p:nvSpPr>
        <p:spPr>
          <a:xfrm>
            <a:off x="6790657" y="762000"/>
            <a:ext cx="889000" cy="209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200" dirty="0">
                <a:solidFill>
                  <a:srgbClr val="202020"/>
                </a:solidFill>
                <a:latin typeface="Oswald SemiBold"/>
              </a:rPr>
              <a:t>FUNCTION</a:t>
            </a:r>
            <a:r>
              <a:rPr lang="en-US" sz="1200" dirty="0">
                <a:solidFill>
                  <a:srgbClr val="202020"/>
                </a:solidFill>
                <a:latin typeface="Oswald SemiBold"/>
              </a:rPr>
              <a:t> </a:t>
            </a:r>
            <a:r>
              <a:rPr lang="en-US" altLang="ko-KR" sz="1200" dirty="0">
                <a:solidFill>
                  <a:srgbClr val="202020"/>
                </a:solidFill>
                <a:latin typeface="Oswald SemiBold"/>
              </a:rPr>
              <a:t>2</a:t>
            </a:r>
            <a:endParaRPr lang="en-US" sz="1200" dirty="0">
              <a:solidFill>
                <a:srgbClr val="202020"/>
              </a:solidFill>
              <a:latin typeface="Oswald SemiBold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BF700F-CE79-48E9-FC65-B0D69AEDA1C4}"/>
              </a:ext>
            </a:extLst>
          </p:cNvPr>
          <p:cNvCxnSpPr>
            <a:cxnSpLocks/>
          </p:cNvCxnSpPr>
          <p:nvPr/>
        </p:nvCxnSpPr>
        <p:spPr>
          <a:xfrm flipV="1">
            <a:off x="5219700" y="2672492"/>
            <a:ext cx="719636" cy="204058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6B4B38-9B79-FF61-1DD5-825AE6051D1F}"/>
              </a:ext>
            </a:extLst>
          </p:cNvPr>
          <p:cNvGrpSpPr/>
          <p:nvPr/>
        </p:nvGrpSpPr>
        <p:grpSpPr>
          <a:xfrm>
            <a:off x="6059389" y="1924050"/>
            <a:ext cx="2551212" cy="1460071"/>
            <a:chOff x="12042577" y="4989095"/>
            <a:chExt cx="5102423" cy="2920142"/>
          </a:xfrm>
        </p:grpSpPr>
        <p:pic>
          <p:nvPicPr>
            <p:cNvPr id="24" name="Picture 11">
              <a:extLst>
                <a:ext uri="{FF2B5EF4-FFF2-40B4-BE49-F238E27FC236}">
                  <a16:creationId xmlns:a16="http://schemas.microsoft.com/office/drawing/2014/main" id="{F55ABA38-D3CA-D449-5818-73F0A3C4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79B409AB-ED00-32E7-6351-2166B4910B2C}"/>
                </a:ext>
              </a:extLst>
            </p:cNvPr>
            <p:cNvSpPr txBox="1"/>
            <p:nvPr/>
          </p:nvSpPr>
          <p:spPr>
            <a:xfrm>
              <a:off x="12211201" y="4989095"/>
              <a:ext cx="4781399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USER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 작성한 코드가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가독성이 부족하거나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논리적으로 좋지 않은 코드일 경우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어떤 점을 개선하면 좋을 지 알려준다</a:t>
              </a:r>
              <a:endParaRPr lang="en-US" sz="1200" spc="-100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" name="TextBox 6">
            <a:extLst>
              <a:ext uri="{FF2B5EF4-FFF2-40B4-BE49-F238E27FC236}">
                <a16:creationId xmlns:a16="http://schemas.microsoft.com/office/drawing/2014/main" id="{6AEAA06D-5C6F-FF71-0D20-4C81C3E1C121}"/>
              </a:ext>
            </a:extLst>
          </p:cNvPr>
          <p:cNvSpPr txBox="1"/>
          <p:nvPr/>
        </p:nvSpPr>
        <p:spPr>
          <a:xfrm>
            <a:off x="6240713" y="1047750"/>
            <a:ext cx="1988887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800" spc="-250" dirty="0">
                <a:solidFill>
                  <a:srgbClr val="202020"/>
                </a:solidFill>
                <a:latin typeface="Abadi" panose="020B0604020104020204" pitchFamily="34" charset="0"/>
                <a:ea typeface="나눔스퀘어 ExtraBold" panose="020B0600000101010101" pitchFamily="50" charset="-127"/>
              </a:rPr>
              <a:t>Buddy - </a:t>
            </a:r>
            <a:r>
              <a:rPr lang="ko-KR" altLang="en-US" sz="1800" spc="-250" dirty="0">
                <a:solidFill>
                  <a:srgbClr val="202020"/>
                </a:solidFill>
                <a:latin typeface="Abadi" panose="020B0604020104020204" pitchFamily="34" charset="0"/>
                <a:ea typeface="나눔스퀘어 ExtraBold" panose="020B0600000101010101" pitchFamily="50" charset="-127"/>
              </a:rPr>
              <a:t>코드 리뷰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4328F84A-2DD1-0934-EA36-83706CA40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D8D4AE2-6653-B93B-7291-B858F96E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8" y="247650"/>
            <a:ext cx="8648700" cy="4648200"/>
          </a:xfrm>
          <a:prstGeom prst="rect">
            <a:avLst/>
          </a:prstGeom>
        </p:spPr>
      </p:pic>
      <p:sp>
        <p:nvSpPr>
          <p:cNvPr id="298" name="Google Shape;298;p50"/>
          <p:cNvSpPr txBox="1"/>
          <p:nvPr/>
        </p:nvSpPr>
        <p:spPr>
          <a:xfrm>
            <a:off x="565150" y="342900"/>
            <a:ext cx="1066800" cy="1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FBFBFB"/>
                </a:solidFill>
                <a:latin typeface="+mn-lt"/>
                <a:ea typeface="+mn-ea"/>
                <a:cs typeface="Arial"/>
                <a:sym typeface="Arial"/>
              </a:rPr>
              <a:t>MIRI COMPANY</a:t>
            </a:r>
            <a:endParaRPr sz="700">
              <a:latin typeface="+mn-lt"/>
            </a:endParaRPr>
          </a:p>
        </p:txBody>
      </p:sp>
      <p:sp>
        <p:nvSpPr>
          <p:cNvPr id="299" name="Google Shape;299;p50"/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+mn-lt"/>
                <a:ea typeface="+mn-ea"/>
                <a:cs typeface="Arial"/>
                <a:sym typeface="Arial"/>
              </a:rPr>
              <a:t>BUSINESS PRESENTATION</a:t>
            </a:r>
            <a:endParaRPr sz="700">
              <a:latin typeface="+mn-lt"/>
            </a:endParaRPr>
          </a:p>
        </p:txBody>
      </p:sp>
      <p:pic>
        <p:nvPicPr>
          <p:cNvPr id="302" name="Google Shape;30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950" y="349250"/>
            <a:ext cx="15875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2400" y="4533900"/>
            <a:ext cx="15875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0"/>
          <p:cNvSpPr txBox="1"/>
          <p:nvPr/>
        </p:nvSpPr>
        <p:spPr>
          <a:xfrm>
            <a:off x="3718311" y="967859"/>
            <a:ext cx="1707377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 dirty="0">
                <a:solidFill>
                  <a:srgbClr val="202020"/>
                </a:solidFill>
                <a:latin typeface="+mn-lt"/>
                <a:ea typeface="+mn-ea"/>
                <a:cs typeface="Oswald SemiBold"/>
                <a:sym typeface="Oswald SemiBold"/>
              </a:rPr>
              <a:t>CONTENTS</a:t>
            </a:r>
            <a:endParaRPr sz="1900" b="1" dirty="0">
              <a:latin typeface="+mn-lt"/>
            </a:endParaRPr>
          </a:p>
        </p:txBody>
      </p:sp>
      <p:grpSp>
        <p:nvGrpSpPr>
          <p:cNvPr id="306" name="Google Shape;306;p50"/>
          <p:cNvGrpSpPr/>
          <p:nvPr/>
        </p:nvGrpSpPr>
        <p:grpSpPr>
          <a:xfrm>
            <a:off x="1436710" y="2136562"/>
            <a:ext cx="6915012" cy="2290916"/>
            <a:chOff x="1260588" y="1862034"/>
            <a:chExt cx="6915012" cy="2290916"/>
          </a:xfrm>
        </p:grpSpPr>
        <p:grpSp>
          <p:nvGrpSpPr>
            <p:cNvPr id="307" name="Google Shape;307;p50"/>
            <p:cNvGrpSpPr/>
            <p:nvPr/>
          </p:nvGrpSpPr>
          <p:grpSpPr>
            <a:xfrm>
              <a:off x="1260588" y="1862034"/>
              <a:ext cx="6915012" cy="2290916"/>
              <a:chOff x="1803425" y="1862034"/>
              <a:chExt cx="6915012" cy="2290916"/>
            </a:xfrm>
          </p:grpSpPr>
          <p:grpSp>
            <p:nvGrpSpPr>
              <p:cNvPr id="308" name="Google Shape;308;p50"/>
              <p:cNvGrpSpPr/>
              <p:nvPr/>
            </p:nvGrpSpPr>
            <p:grpSpPr>
              <a:xfrm>
                <a:off x="1803425" y="1862034"/>
                <a:ext cx="5346687" cy="2290916"/>
                <a:chOff x="1327150" y="1862034"/>
                <a:chExt cx="5346687" cy="2290916"/>
              </a:xfrm>
            </p:grpSpPr>
            <p:pic>
              <p:nvPicPr>
                <p:cNvPr id="309" name="Google Shape;309;p50"/>
                <p:cNvPicPr preferRelativeResize="0"/>
                <p:nvPr/>
              </p:nvPicPr>
              <p:blipFill rotWithShape="1">
                <a:blip r:embed="rId6">
                  <a:alphaModFix amt="20000"/>
                </a:blip>
                <a:srcRect/>
                <a:stretch/>
              </p:blipFill>
              <p:spPr>
                <a:xfrm rot="5400000">
                  <a:off x="4216400" y="3032175"/>
                  <a:ext cx="2228850" cy="1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0" name="Google Shape;310;p50"/>
                <p:cNvPicPr preferRelativeResize="0"/>
                <p:nvPr/>
              </p:nvPicPr>
              <p:blipFill rotWithShape="1">
                <a:blip r:embed="rId6">
                  <a:alphaModFix amt="20000"/>
                </a:blip>
                <a:srcRect/>
                <a:stretch/>
              </p:blipFill>
              <p:spPr>
                <a:xfrm rot="5400000">
                  <a:off x="2921000" y="3032175"/>
                  <a:ext cx="2228850" cy="1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1" name="Google Shape;311;p50"/>
                <p:cNvPicPr preferRelativeResize="0"/>
                <p:nvPr/>
              </p:nvPicPr>
              <p:blipFill rotWithShape="1">
                <a:blip r:embed="rId6">
                  <a:alphaModFix amt="20000"/>
                </a:blip>
                <a:srcRect/>
                <a:stretch/>
              </p:blipFill>
              <p:spPr>
                <a:xfrm rot="5400000">
                  <a:off x="1549400" y="3032175"/>
                  <a:ext cx="2228850" cy="1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2" name="Google Shape;312;p50"/>
                <p:cNvSpPr txBox="1"/>
                <p:nvPr/>
              </p:nvSpPr>
              <p:spPr>
                <a:xfrm>
                  <a:off x="5715037" y="1862034"/>
                  <a:ext cx="958800" cy="81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449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4600" b="0" i="0" u="none" strike="noStrike" cap="none">
                      <a:solidFill>
                        <a:srgbClr val="202020"/>
                      </a:solidFill>
                      <a:latin typeface="+mn-lt"/>
                      <a:ea typeface="+mn-ea"/>
                      <a:cs typeface="Oswald SemiBold"/>
                      <a:sym typeface="Oswald SemiBold"/>
                    </a:rPr>
                    <a:t>4</a:t>
                  </a:r>
                  <a:endParaRPr sz="700">
                    <a:latin typeface="+mn-lt"/>
                  </a:endParaRPr>
                </a:p>
              </p:txBody>
            </p:sp>
            <p:sp>
              <p:nvSpPr>
                <p:cNvPr id="313" name="Google Shape;313;p50"/>
                <p:cNvSpPr txBox="1"/>
                <p:nvPr/>
              </p:nvSpPr>
              <p:spPr>
                <a:xfrm>
                  <a:off x="4419637" y="1862034"/>
                  <a:ext cx="958800" cy="81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449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4600" b="0" i="0" u="none" strike="noStrike" cap="none">
                      <a:solidFill>
                        <a:srgbClr val="202020"/>
                      </a:solidFill>
                      <a:latin typeface="+mn-lt"/>
                      <a:ea typeface="+mn-ea"/>
                      <a:cs typeface="Oswald SemiBold"/>
                      <a:sym typeface="Oswald SemiBold"/>
                    </a:rPr>
                    <a:t>3</a:t>
                  </a:r>
                  <a:endParaRPr sz="700">
                    <a:latin typeface="+mn-lt"/>
                  </a:endParaRPr>
                </a:p>
              </p:txBody>
            </p:sp>
            <p:sp>
              <p:nvSpPr>
                <p:cNvPr id="314" name="Google Shape;314;p50"/>
                <p:cNvSpPr txBox="1"/>
                <p:nvPr/>
              </p:nvSpPr>
              <p:spPr>
                <a:xfrm>
                  <a:off x="3041687" y="1862034"/>
                  <a:ext cx="958800" cy="81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449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4600" b="0" i="0" u="none" strike="noStrike" cap="none" dirty="0">
                      <a:solidFill>
                        <a:srgbClr val="202020"/>
                      </a:solidFill>
                      <a:latin typeface="+mn-lt"/>
                      <a:ea typeface="+mn-ea"/>
                      <a:cs typeface="Oswald SemiBold"/>
                      <a:sym typeface="Oswald SemiBold"/>
                    </a:rPr>
                    <a:t>2</a:t>
                  </a:r>
                  <a:endParaRPr sz="700" dirty="0">
                    <a:latin typeface="+mn-lt"/>
                  </a:endParaRPr>
                </a:p>
              </p:txBody>
            </p:sp>
            <p:sp>
              <p:nvSpPr>
                <p:cNvPr id="315" name="Google Shape;315;p50"/>
                <p:cNvSpPr txBox="1"/>
                <p:nvPr/>
              </p:nvSpPr>
              <p:spPr>
                <a:xfrm>
                  <a:off x="1517687" y="1862034"/>
                  <a:ext cx="958800" cy="81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449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4600" b="0" i="0" u="none" strike="noStrike" cap="none" dirty="0">
                      <a:solidFill>
                        <a:srgbClr val="202020"/>
                      </a:solidFill>
                      <a:latin typeface="+mn-lt"/>
                      <a:ea typeface="+mn-ea"/>
                      <a:cs typeface="Oswald SemiBold"/>
                      <a:sym typeface="Oswald SemiBold"/>
                    </a:rPr>
                    <a:t>1</a:t>
                  </a:r>
                  <a:endParaRPr sz="700" dirty="0">
                    <a:latin typeface="+mn-lt"/>
                  </a:endParaRPr>
                </a:p>
              </p:txBody>
            </p:sp>
            <p:sp>
              <p:nvSpPr>
                <p:cNvPr id="316" name="Google Shape;316;p50"/>
                <p:cNvSpPr txBox="1"/>
                <p:nvPr/>
              </p:nvSpPr>
              <p:spPr>
                <a:xfrm>
                  <a:off x="1327150" y="2632125"/>
                  <a:ext cx="1066800" cy="525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328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dirty="0">
                      <a:solidFill>
                        <a:srgbClr val="202020"/>
                      </a:solidFill>
                      <a:latin typeface="+mn-lt"/>
                      <a:ea typeface="+mn-ea"/>
                      <a:cs typeface="Oswald"/>
                      <a:sym typeface="Oswald"/>
                    </a:rPr>
                    <a:t>배경 </a:t>
                  </a:r>
                  <a:r>
                    <a:rPr lang="en-US" altLang="ko-KR" sz="1200" dirty="0">
                      <a:solidFill>
                        <a:srgbClr val="202020"/>
                      </a:solidFill>
                      <a:latin typeface="+mn-lt"/>
                      <a:ea typeface="+mn-ea"/>
                      <a:cs typeface="Oswald"/>
                      <a:sym typeface="Oswald"/>
                    </a:rPr>
                    <a:t>&amp;</a:t>
                  </a:r>
                  <a:r>
                    <a:rPr lang="ko" sz="1200" dirty="0">
                      <a:solidFill>
                        <a:srgbClr val="202020"/>
                      </a:solidFill>
                      <a:latin typeface="+mn-lt"/>
                      <a:ea typeface="+mn-ea"/>
                      <a:cs typeface="Oswald"/>
                      <a:sym typeface="Oswald"/>
                    </a:rPr>
                    <a:t> 목표</a:t>
                  </a:r>
                  <a:endParaRPr sz="900" dirty="0">
                    <a:latin typeface="+mn-lt"/>
                    <a:ea typeface="+mn-ea"/>
                    <a:cs typeface="Oswald"/>
                    <a:sym typeface="Oswald"/>
                  </a:endParaRPr>
                </a:p>
              </p:txBody>
            </p:sp>
            <p:sp>
              <p:nvSpPr>
                <p:cNvPr id="317" name="Google Shape;317;p50"/>
                <p:cNvSpPr txBox="1"/>
                <p:nvPr/>
              </p:nvSpPr>
              <p:spPr>
                <a:xfrm>
                  <a:off x="2851150" y="2714025"/>
                  <a:ext cx="870000" cy="36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328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dirty="0">
                      <a:solidFill>
                        <a:srgbClr val="202020"/>
                      </a:solidFill>
                      <a:latin typeface="+mn-lt"/>
                      <a:ea typeface="+mn-ea"/>
                      <a:cs typeface="Calibri"/>
                      <a:sym typeface="Calibri"/>
                    </a:rPr>
                    <a:t>기능 </a:t>
                  </a:r>
                  <a:r>
                    <a:rPr lang="en-US" altLang="ko-KR" sz="1200" dirty="0">
                      <a:solidFill>
                        <a:srgbClr val="202020"/>
                      </a:solidFill>
                      <a:latin typeface="+mn-lt"/>
                      <a:ea typeface="+mn-ea"/>
                      <a:cs typeface="Calibri"/>
                      <a:sym typeface="Calibri"/>
                    </a:rPr>
                    <a:t>&amp;</a:t>
                  </a:r>
                  <a:r>
                    <a:rPr lang="ko" sz="1200" dirty="0">
                      <a:solidFill>
                        <a:srgbClr val="202020"/>
                      </a:solidFill>
                      <a:latin typeface="+mn-lt"/>
                      <a:ea typeface="+mn-ea"/>
                      <a:cs typeface="Calibri"/>
                      <a:sym typeface="Calibri"/>
                    </a:rPr>
                    <a:t> UI</a:t>
                  </a:r>
                  <a:endParaRPr sz="900" dirty="0">
                    <a:latin typeface="+mn-lt"/>
                  </a:endParaRPr>
                </a:p>
              </p:txBody>
            </p:sp>
            <p:sp>
              <p:nvSpPr>
                <p:cNvPr id="318" name="Google Shape;318;p50"/>
                <p:cNvSpPr txBox="1"/>
                <p:nvPr/>
              </p:nvSpPr>
              <p:spPr>
                <a:xfrm>
                  <a:off x="4229100" y="2714025"/>
                  <a:ext cx="870000" cy="36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328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dirty="0">
                      <a:solidFill>
                        <a:srgbClr val="202020"/>
                      </a:solidFill>
                      <a:latin typeface="+mn-lt"/>
                    </a:rPr>
                    <a:t>구현 방식</a:t>
                  </a:r>
                  <a:endParaRPr sz="900" dirty="0">
                    <a:latin typeface="+mn-lt"/>
                  </a:endParaRPr>
                </a:p>
              </p:txBody>
            </p:sp>
            <p:sp>
              <p:nvSpPr>
                <p:cNvPr id="319" name="Google Shape;319;p50"/>
                <p:cNvSpPr txBox="1"/>
                <p:nvPr/>
              </p:nvSpPr>
              <p:spPr>
                <a:xfrm>
                  <a:off x="5376830" y="2632125"/>
                  <a:ext cx="1095374" cy="5844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328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100" dirty="0">
                      <a:solidFill>
                        <a:srgbClr val="20202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  <a:sym typeface="Calibri"/>
                    </a:rPr>
                    <a:t>기대효과</a:t>
                  </a:r>
                  <a:endParaRPr lang="en-US" altLang="ko" sz="1100" dirty="0">
                    <a:solidFill>
                      <a:srgbClr val="20202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328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100" dirty="0">
                      <a:solidFill>
                        <a:srgbClr val="20202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  <a:sym typeface="Calibri"/>
                    </a:rPr>
                    <a:t>&amp;</a:t>
                  </a:r>
                  <a:r>
                    <a:rPr lang="ko-KR" altLang="en-US" sz="1100" dirty="0">
                      <a:solidFill>
                        <a:srgbClr val="20202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  <a:sym typeface="Calibri"/>
                    </a:rPr>
                    <a:t> 차별성</a:t>
                  </a:r>
                  <a:endParaRPr lang="en-US" altLang="ko" sz="1100" dirty="0">
                    <a:solidFill>
                      <a:srgbClr val="20202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Calibri"/>
                  </a:endParaRPr>
                </a:p>
              </p:txBody>
            </p:sp>
          </p:grpSp>
          <p:grpSp>
            <p:nvGrpSpPr>
              <p:cNvPr id="323" name="Google Shape;323;p50"/>
              <p:cNvGrpSpPr/>
              <p:nvPr/>
            </p:nvGrpSpPr>
            <p:grpSpPr>
              <a:xfrm>
                <a:off x="7511988" y="1862046"/>
                <a:ext cx="1206449" cy="1203016"/>
                <a:chOff x="6121313" y="1809609"/>
                <a:chExt cx="1206449" cy="1203016"/>
              </a:xfrm>
            </p:grpSpPr>
            <p:sp>
              <p:nvSpPr>
                <p:cNvPr id="324" name="Google Shape;324;p50"/>
                <p:cNvSpPr txBox="1"/>
                <p:nvPr/>
              </p:nvSpPr>
              <p:spPr>
                <a:xfrm>
                  <a:off x="6368962" y="1809609"/>
                  <a:ext cx="958800" cy="81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449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4600" dirty="0">
                      <a:solidFill>
                        <a:srgbClr val="202020"/>
                      </a:solidFill>
                      <a:latin typeface="+mn-lt"/>
                      <a:ea typeface="+mn-ea"/>
                      <a:cs typeface="Oswald SemiBold"/>
                      <a:sym typeface="Oswald SemiBold"/>
                    </a:rPr>
                    <a:t>5</a:t>
                  </a:r>
                  <a:endParaRPr sz="700" dirty="0">
                    <a:latin typeface="+mn-lt"/>
                  </a:endParaRPr>
                </a:p>
              </p:txBody>
            </p:sp>
            <p:sp>
              <p:nvSpPr>
                <p:cNvPr id="325" name="Google Shape;325;p50"/>
                <p:cNvSpPr txBox="1"/>
                <p:nvPr/>
              </p:nvSpPr>
              <p:spPr>
                <a:xfrm>
                  <a:off x="6121313" y="2650525"/>
                  <a:ext cx="870000" cy="362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328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dirty="0">
                      <a:solidFill>
                        <a:srgbClr val="202020"/>
                      </a:solidFill>
                      <a:latin typeface="+mn-lt"/>
                      <a:ea typeface="+mn-ea"/>
                      <a:cs typeface="Calibri"/>
                      <a:sym typeface="Calibri"/>
                    </a:rPr>
                    <a:t>역할 </a:t>
                  </a:r>
                  <a:r>
                    <a:rPr lang="en-US" altLang="ko-KR" sz="1200" dirty="0">
                      <a:solidFill>
                        <a:srgbClr val="202020"/>
                      </a:solidFill>
                      <a:latin typeface="+mn-lt"/>
                      <a:ea typeface="+mn-ea"/>
                      <a:cs typeface="Calibri"/>
                      <a:sym typeface="Calibri"/>
                    </a:rPr>
                    <a:t>&amp;</a:t>
                  </a:r>
                  <a:r>
                    <a:rPr lang="ko" sz="1200" dirty="0">
                      <a:solidFill>
                        <a:srgbClr val="202020"/>
                      </a:solidFill>
                      <a:latin typeface="+mn-lt"/>
                      <a:ea typeface="+mn-ea"/>
                      <a:cs typeface="Calibri"/>
                      <a:sym typeface="Calibri"/>
                    </a:rPr>
                    <a:t> 계획</a:t>
                  </a:r>
                  <a:endParaRPr sz="900" dirty="0">
                    <a:latin typeface="+mn-lt"/>
                  </a:endParaRPr>
                </a:p>
              </p:txBody>
            </p:sp>
          </p:grpSp>
        </p:grpSp>
        <p:pic>
          <p:nvPicPr>
            <p:cNvPr id="326" name="Google Shape;326;p50"/>
            <p:cNvPicPr preferRelativeResize="0"/>
            <p:nvPr/>
          </p:nvPicPr>
          <p:blipFill rotWithShape="1">
            <a:blip r:embed="rId6">
              <a:alphaModFix amt="20000"/>
            </a:blip>
            <a:srcRect/>
            <a:stretch/>
          </p:blipFill>
          <p:spPr>
            <a:xfrm rot="5400000">
              <a:off x="5521419" y="2970109"/>
              <a:ext cx="2228850" cy="12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>
            <a:extLst>
              <a:ext uri="{FF2B5EF4-FFF2-40B4-BE49-F238E27FC236}">
                <a16:creationId xmlns:a16="http://schemas.microsoft.com/office/drawing/2014/main" id="{67C521F5-5AB9-9A44-1A4F-EE327396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7650"/>
            <a:ext cx="8648700" cy="464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533900"/>
            <a:ext cx="158750" cy="101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108200" y="655005"/>
            <a:ext cx="4927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사용자 시뮬레이션</a:t>
            </a:r>
            <a:r>
              <a:rPr lang="en-US" altLang="ko-KR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[</a:t>
            </a:r>
            <a:r>
              <a:rPr lang="ko-KR" altLang="en-US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버디의 기능 구현 보조</a:t>
            </a:r>
            <a:r>
              <a:rPr lang="en-US" altLang="ko-KR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]</a:t>
            </a:r>
            <a:endParaRPr lang="ko-KR" altLang="en-US" sz="2000" b="1" spc="-200" dirty="0">
              <a:solidFill>
                <a:srgbClr val="202020"/>
              </a:solidFill>
              <a:latin typeface="+mj-lt"/>
              <a:ea typeface="S-Core Dream 3 Light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F0454FB-CF2B-FE98-9781-6B52DCC34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88" y="1238034"/>
            <a:ext cx="4323920" cy="3074787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EBAB1E9-5914-0D04-E74C-75E2556B421B}"/>
              </a:ext>
            </a:extLst>
          </p:cNvPr>
          <p:cNvGrpSpPr/>
          <p:nvPr/>
        </p:nvGrpSpPr>
        <p:grpSpPr>
          <a:xfrm>
            <a:off x="6059389" y="1924050"/>
            <a:ext cx="2551212" cy="1460071"/>
            <a:chOff x="12042577" y="4989095"/>
            <a:chExt cx="5102423" cy="2920142"/>
          </a:xfrm>
        </p:grpSpPr>
        <p:pic>
          <p:nvPicPr>
            <p:cNvPr id="37" name="Picture 11">
              <a:extLst>
                <a:ext uri="{FF2B5EF4-FFF2-40B4-BE49-F238E27FC236}">
                  <a16:creationId xmlns:a16="http://schemas.microsoft.com/office/drawing/2014/main" id="{6BA44E26-D8F8-9DAA-AD7B-1976BED0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803AC9EB-EFA0-62DE-E55E-9055A9EA5137}"/>
                </a:ext>
              </a:extLst>
            </p:cNvPr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j-ea"/>
                  <a:ea typeface="+mj-ea"/>
                </a:rPr>
                <a:t>원하는 기능 구현 내용을 입력 시</a:t>
              </a:r>
              <a:endParaRPr lang="en-US" altLang="ko-KR" sz="1200" spc="-100" dirty="0">
                <a:solidFill>
                  <a:srgbClr val="202020"/>
                </a:solidFill>
                <a:latin typeface="+mj-ea"/>
                <a:ea typeface="+mj-ea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en-US" altLang="ko-KR" sz="1200" spc="-100" dirty="0">
                  <a:solidFill>
                    <a:srgbClr val="202020"/>
                  </a:solidFill>
                  <a:latin typeface="+mj-ea"/>
                  <a:ea typeface="+mj-ea"/>
                </a:rPr>
                <a:t>＇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+mj-ea"/>
                  <a:ea typeface="+mj-ea"/>
                </a:rPr>
                <a:t>버디</a:t>
              </a:r>
              <a:r>
                <a:rPr lang="en-US" altLang="ko-KR" sz="1200" spc="-100" dirty="0">
                  <a:solidFill>
                    <a:srgbClr val="202020"/>
                  </a:solidFill>
                  <a:latin typeface="+mj-ea"/>
                  <a:ea typeface="+mj-ea"/>
                </a:rPr>
                <a:t>＇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+mj-ea"/>
                  <a:ea typeface="+mj-ea"/>
                </a:rPr>
                <a:t>는 시각화 등의</a:t>
              </a:r>
              <a:endParaRPr lang="en-US" altLang="ko-KR" sz="1200" spc="-100" dirty="0">
                <a:solidFill>
                  <a:srgbClr val="202020"/>
                </a:solidFill>
                <a:latin typeface="+mj-ea"/>
                <a:ea typeface="+mj-ea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j-ea"/>
                  <a:ea typeface="+mj-ea"/>
                </a:rPr>
                <a:t>방식으로 사용자의 의도를 확인</a:t>
              </a:r>
              <a:endParaRPr lang="en-US" altLang="ko-KR" sz="1200" spc="-100" dirty="0">
                <a:solidFill>
                  <a:srgbClr val="20202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68039E2-074B-2A37-A4B0-6ED884202F3F}"/>
              </a:ext>
            </a:extLst>
          </p:cNvPr>
          <p:cNvSpPr txBox="1"/>
          <p:nvPr/>
        </p:nvSpPr>
        <p:spPr>
          <a:xfrm>
            <a:off x="1852423" y="1037979"/>
            <a:ext cx="5439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lt"/>
              </a:rPr>
              <a:t>해당 예시는 자신만의 기능을 원하는 사용자의 기능 구현 과정을 보여주고 있으며 </a:t>
            </a:r>
            <a:r>
              <a:rPr lang="en-US" altLang="ko-KR" sz="700" dirty="0">
                <a:latin typeface="+mn-lt"/>
              </a:rPr>
              <a:t>‘</a:t>
            </a:r>
            <a:r>
              <a:rPr lang="ko-KR" altLang="en-US" sz="700" dirty="0">
                <a:latin typeface="+mn-lt"/>
              </a:rPr>
              <a:t>버디</a:t>
            </a:r>
            <a:r>
              <a:rPr lang="en-US" altLang="ko-KR" sz="700" dirty="0">
                <a:latin typeface="+mn-lt"/>
              </a:rPr>
              <a:t>'</a:t>
            </a:r>
            <a:r>
              <a:rPr lang="ko-KR" altLang="en-US" sz="700" dirty="0">
                <a:latin typeface="+mn-lt"/>
              </a:rPr>
              <a:t> 기능 전달을 위한 목적을 가지고 있습니다</a:t>
            </a:r>
            <a:r>
              <a:rPr lang="en-US" altLang="ko-KR" sz="700" dirty="0">
                <a:latin typeface="+mn-lt"/>
              </a:rPr>
              <a:t>. </a:t>
            </a:r>
            <a:r>
              <a:rPr lang="ko-KR" altLang="en-US" sz="700" dirty="0"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2EC2E-8BDA-40EC-3824-3E5E71FC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>
            <a:extLst>
              <a:ext uri="{FF2B5EF4-FFF2-40B4-BE49-F238E27FC236}">
                <a16:creationId xmlns:a16="http://schemas.microsoft.com/office/drawing/2014/main" id="{1E30043B-7688-3D1D-8E3A-E3FDCF0C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7650"/>
            <a:ext cx="8648700" cy="4648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2ADB780-A99E-3D80-134D-6CC5355C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9A9B89A-6564-8885-534C-7A21BE924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533900"/>
            <a:ext cx="158750" cy="101600"/>
          </a:xfrm>
          <a:prstGeom prst="rect">
            <a:avLst/>
          </a:prstGeom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D8623A01-EF3C-7BF6-50D4-2E00F8C25AF8}"/>
              </a:ext>
            </a:extLst>
          </p:cNvPr>
          <p:cNvSpPr txBox="1"/>
          <p:nvPr/>
        </p:nvSpPr>
        <p:spPr>
          <a:xfrm>
            <a:off x="2108200" y="655005"/>
            <a:ext cx="4927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사용자 시뮬레이션</a:t>
            </a:r>
            <a:r>
              <a:rPr lang="en-US" altLang="ko-KR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[</a:t>
            </a:r>
            <a:r>
              <a:rPr lang="ko-KR" altLang="en-US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버디의 기능 구현 보조</a:t>
            </a:r>
            <a:r>
              <a:rPr lang="en-US" altLang="ko-KR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]</a:t>
            </a:r>
            <a:endParaRPr lang="ko-KR" altLang="en-US" sz="2000" b="1" spc="-200" dirty="0">
              <a:solidFill>
                <a:srgbClr val="202020"/>
              </a:solidFill>
              <a:latin typeface="+mj-lt"/>
              <a:ea typeface="S-Core Dream 3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FF3F88-61BD-5404-D6B4-DDB31D183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314" y="1279309"/>
            <a:ext cx="4323919" cy="30747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7A388F4-9BB8-88C9-AF08-B0CC0DF82604}"/>
              </a:ext>
            </a:extLst>
          </p:cNvPr>
          <p:cNvGrpSpPr/>
          <p:nvPr/>
        </p:nvGrpSpPr>
        <p:grpSpPr>
          <a:xfrm>
            <a:off x="6015967" y="1359849"/>
            <a:ext cx="2551212" cy="1460071"/>
            <a:chOff x="12042577" y="4989095"/>
            <a:chExt cx="5102423" cy="2920142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885D2455-F3A2-7BC1-8E40-36FCA3CCA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9" name="TextBox 26">
              <a:extLst>
                <a:ext uri="{FF2B5EF4-FFF2-40B4-BE49-F238E27FC236}">
                  <a16:creationId xmlns:a16="http://schemas.microsoft.com/office/drawing/2014/main" id="{349D7D4D-5E97-51E2-BD01-7C8E06855804}"/>
                </a:ext>
              </a:extLst>
            </p:cNvPr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원하는 기능 구현 내용들을 사용자와의 소통을 통해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구체화하고 질의응답을 통해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징검다리를 놓듯 학습 과정 보조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D120A1B-B957-40B5-A7D8-230AD8D859BE}"/>
              </a:ext>
            </a:extLst>
          </p:cNvPr>
          <p:cNvSpPr txBox="1"/>
          <p:nvPr/>
        </p:nvSpPr>
        <p:spPr>
          <a:xfrm>
            <a:off x="1852423" y="1037979"/>
            <a:ext cx="5439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lt"/>
              </a:rPr>
              <a:t>해당 예시는 자신만의 기능을 원하는 사용자의 기능 구현 과정을 보여주고 있으며 </a:t>
            </a:r>
            <a:r>
              <a:rPr lang="en-US" altLang="ko-KR" sz="700" dirty="0">
                <a:latin typeface="+mn-lt"/>
              </a:rPr>
              <a:t>‘</a:t>
            </a:r>
            <a:r>
              <a:rPr lang="ko-KR" altLang="en-US" sz="700" dirty="0">
                <a:latin typeface="+mn-lt"/>
              </a:rPr>
              <a:t>버디</a:t>
            </a:r>
            <a:r>
              <a:rPr lang="en-US" altLang="ko-KR" sz="700" dirty="0">
                <a:latin typeface="+mn-lt"/>
              </a:rPr>
              <a:t>'</a:t>
            </a:r>
            <a:r>
              <a:rPr lang="ko-KR" altLang="en-US" sz="700" dirty="0">
                <a:latin typeface="+mn-lt"/>
              </a:rPr>
              <a:t> 기능 전달을 위한 목적을 가지고 있습니다</a:t>
            </a:r>
            <a:r>
              <a:rPr lang="en-US" altLang="ko-KR" sz="700" dirty="0">
                <a:latin typeface="+mn-lt"/>
              </a:rPr>
              <a:t>. </a:t>
            </a:r>
            <a:r>
              <a:rPr lang="ko-KR" altLang="en-US" sz="700" dirty="0">
                <a:latin typeface="+mn-lt"/>
              </a:rPr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C6C188-91F2-F7F2-E838-C46A05A83DD6}"/>
              </a:ext>
            </a:extLst>
          </p:cNvPr>
          <p:cNvGrpSpPr/>
          <p:nvPr/>
        </p:nvGrpSpPr>
        <p:grpSpPr>
          <a:xfrm>
            <a:off x="6015968" y="2865536"/>
            <a:ext cx="2551212" cy="1460071"/>
            <a:chOff x="12042577" y="4989095"/>
            <a:chExt cx="5102423" cy="2920142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9016682D-7F22-A7C4-9222-4AA64BE2A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19" name="TextBox 26">
              <a:extLst>
                <a:ext uri="{FF2B5EF4-FFF2-40B4-BE49-F238E27FC236}">
                  <a16:creationId xmlns:a16="http://schemas.microsoft.com/office/drawing/2014/main" id="{8A2F491F-F164-0D52-4368-14E8488E98A3}"/>
                </a:ext>
              </a:extLst>
            </p:cNvPr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ko-KR" altLang="en-US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기존의 </a:t>
              </a:r>
              <a:r>
                <a:rPr lang="ko-KR" altLang="en-US" sz="1100" spc="-100" dirty="0" err="1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챗봇은</a:t>
              </a:r>
              <a:r>
                <a:rPr lang="ko-KR" altLang="en-US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 하나의 페이지로 설명하기 때문에 가시성</a:t>
              </a:r>
              <a:r>
                <a:rPr lang="en-US" altLang="ko-KR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가독성이 모두 부족</a:t>
              </a:r>
              <a:r>
                <a:rPr lang="en-US" altLang="ko-KR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탭을 여러 개 구별하여 현재 상황을 사용자가 명확히 이해 가능</a:t>
              </a:r>
              <a:endParaRPr lang="en-US" altLang="ko-KR" sz="11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18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D16C1-8B81-8A85-2330-9BCFDEFB6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>
            <a:extLst>
              <a:ext uri="{FF2B5EF4-FFF2-40B4-BE49-F238E27FC236}">
                <a16:creationId xmlns:a16="http://schemas.microsoft.com/office/drawing/2014/main" id="{12BE4607-A4FF-7E6B-F539-19218D31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7650"/>
            <a:ext cx="8648700" cy="4648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990E7F-8DED-A87A-6CAD-A4FC3DA46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88" y="1320584"/>
            <a:ext cx="4323919" cy="307478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CD3630D-6421-2F94-4753-CB7A1120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D1412E0-4A5D-69DF-EF00-8F0B27A3D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4533900"/>
            <a:ext cx="158750" cy="101600"/>
          </a:xfrm>
          <a:prstGeom prst="rect">
            <a:avLst/>
          </a:prstGeom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0A17A35C-BF86-BDD7-AEA5-ECA4827BFD56}"/>
              </a:ext>
            </a:extLst>
          </p:cNvPr>
          <p:cNvSpPr txBox="1"/>
          <p:nvPr/>
        </p:nvSpPr>
        <p:spPr>
          <a:xfrm>
            <a:off x="2108200" y="655005"/>
            <a:ext cx="4927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사용자 시뮬레이션</a:t>
            </a:r>
            <a:r>
              <a:rPr lang="en-US" altLang="ko-KR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[</a:t>
            </a:r>
            <a:r>
              <a:rPr lang="ko-KR" altLang="en-US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버디의 기능 구현 보조</a:t>
            </a:r>
            <a:r>
              <a:rPr lang="en-US" altLang="ko-KR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]</a:t>
            </a:r>
            <a:endParaRPr lang="ko-KR" altLang="en-US" sz="2000" b="1" spc="-200" dirty="0">
              <a:solidFill>
                <a:srgbClr val="202020"/>
              </a:solidFill>
              <a:latin typeface="+mj-lt"/>
              <a:ea typeface="S-Core Dream 3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303D8-BC50-F855-9A4C-06CE1C5F99F0}"/>
              </a:ext>
            </a:extLst>
          </p:cNvPr>
          <p:cNvSpPr txBox="1"/>
          <p:nvPr/>
        </p:nvSpPr>
        <p:spPr>
          <a:xfrm>
            <a:off x="1852423" y="1037979"/>
            <a:ext cx="5439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lt"/>
              </a:rPr>
              <a:t>해당 예시는 자신만의 기능을 원하는 사용자의 기능 구현 과정을 보여주고 있으며 </a:t>
            </a:r>
            <a:r>
              <a:rPr lang="en-US" altLang="ko-KR" sz="700" dirty="0">
                <a:latin typeface="+mn-lt"/>
              </a:rPr>
              <a:t>‘</a:t>
            </a:r>
            <a:r>
              <a:rPr lang="ko-KR" altLang="en-US" sz="700" dirty="0">
                <a:latin typeface="+mn-lt"/>
              </a:rPr>
              <a:t>버디</a:t>
            </a:r>
            <a:r>
              <a:rPr lang="en-US" altLang="ko-KR" sz="700" dirty="0">
                <a:latin typeface="+mn-lt"/>
              </a:rPr>
              <a:t>'</a:t>
            </a:r>
            <a:r>
              <a:rPr lang="ko-KR" altLang="en-US" sz="700" dirty="0">
                <a:latin typeface="+mn-lt"/>
              </a:rPr>
              <a:t> 기능 전달을 위한 목적을 가지고 있습니다</a:t>
            </a:r>
            <a:r>
              <a:rPr lang="en-US" altLang="ko-KR" sz="700" dirty="0">
                <a:latin typeface="+mn-lt"/>
              </a:rPr>
              <a:t>. </a:t>
            </a:r>
            <a:r>
              <a:rPr lang="ko-KR" altLang="en-US" sz="700" dirty="0">
                <a:latin typeface="+mn-lt"/>
              </a:rPr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F7C19B-DE12-5EC2-2BCD-B1DF211CA3CA}"/>
              </a:ext>
            </a:extLst>
          </p:cNvPr>
          <p:cNvGrpSpPr/>
          <p:nvPr/>
        </p:nvGrpSpPr>
        <p:grpSpPr>
          <a:xfrm>
            <a:off x="6015968" y="1320584"/>
            <a:ext cx="2551212" cy="1460071"/>
            <a:chOff x="12042577" y="4989095"/>
            <a:chExt cx="5102423" cy="2920142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B071BB9B-407E-EA8E-2235-960343E73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9" name="TextBox 26">
              <a:extLst>
                <a:ext uri="{FF2B5EF4-FFF2-40B4-BE49-F238E27FC236}">
                  <a16:creationId xmlns:a16="http://schemas.microsoft.com/office/drawing/2014/main" id="{2D04C055-535D-C8C3-D246-DCBAD5FC334E}"/>
                </a:ext>
              </a:extLst>
            </p:cNvPr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해당 시점의 진행상황을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시각화를 통해 파악 가능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en-US" altLang="ko-KR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(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코딩 과정 중간에 실수를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즉시 파악할 수 있어 편리</a:t>
              </a:r>
              <a:r>
                <a:rPr lang="en-US" altLang="ko-KR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90087C-F724-0A42-A2B5-319C0794EEAA}"/>
              </a:ext>
            </a:extLst>
          </p:cNvPr>
          <p:cNvGrpSpPr/>
          <p:nvPr/>
        </p:nvGrpSpPr>
        <p:grpSpPr>
          <a:xfrm>
            <a:off x="6015968" y="2865536"/>
            <a:ext cx="2551212" cy="1460071"/>
            <a:chOff x="12042577" y="4989095"/>
            <a:chExt cx="5102423" cy="2920142"/>
          </a:xfrm>
        </p:grpSpPr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C9D2E55D-1936-269F-7CDE-676D7898C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17" name="TextBox 26">
              <a:extLst>
                <a:ext uri="{FF2B5EF4-FFF2-40B4-BE49-F238E27FC236}">
                  <a16:creationId xmlns:a16="http://schemas.microsoft.com/office/drawing/2014/main" id="{DF9C45E1-C566-2186-FC8F-341CEBEB921F}"/>
                </a:ext>
              </a:extLst>
            </p:cNvPr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ko-KR" altLang="en-US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전체 코드 구조를 표시하는</a:t>
              </a:r>
              <a:endParaRPr lang="en-US" altLang="ko-KR" sz="11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en-US" altLang="ko-KR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STRUCTURE </a:t>
              </a:r>
              <a:r>
                <a:rPr lang="ko-KR" altLang="en-US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탭과</a:t>
              </a:r>
              <a:endParaRPr lang="en-US" altLang="ko-KR" sz="11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구조</a:t>
              </a:r>
              <a:r>
                <a:rPr lang="en-US" altLang="ko-KR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마다의</a:t>
              </a:r>
              <a:r>
                <a:rPr lang="en-US" altLang="ko-KR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코드 내용을 블록 단위로 입력할 수 있는 </a:t>
              </a:r>
              <a:r>
                <a:rPr lang="en-US" altLang="ko-KR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CODE </a:t>
              </a:r>
              <a:r>
                <a:rPr lang="ko-KR" altLang="en-US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탭으로</a:t>
              </a:r>
              <a:endParaRPr lang="en-US" altLang="ko-KR" sz="11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1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결과가 아닌 과정 중심 이해</a:t>
              </a:r>
              <a:endParaRPr lang="en-US" altLang="ko-KR" sz="11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71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0BC86-27A3-EDD6-FB4F-A2706BE11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>
            <a:extLst>
              <a:ext uri="{FF2B5EF4-FFF2-40B4-BE49-F238E27FC236}">
                <a16:creationId xmlns:a16="http://schemas.microsoft.com/office/drawing/2014/main" id="{C75035BE-7F13-6BD3-67DA-BABBF54C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7650"/>
            <a:ext cx="8648700" cy="4648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5021061-2D88-E3C2-12FF-5C6A833D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1A73AEA-37F8-EF62-9FDD-C36FD8824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533900"/>
            <a:ext cx="158750" cy="101600"/>
          </a:xfrm>
          <a:prstGeom prst="rect">
            <a:avLst/>
          </a:prstGeom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9F538095-1404-F2AF-A2E4-70F07FEB1FBF}"/>
              </a:ext>
            </a:extLst>
          </p:cNvPr>
          <p:cNvSpPr txBox="1"/>
          <p:nvPr/>
        </p:nvSpPr>
        <p:spPr>
          <a:xfrm>
            <a:off x="2108200" y="655005"/>
            <a:ext cx="4927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사용자 시뮬레이션</a:t>
            </a:r>
            <a:r>
              <a:rPr lang="en-US" altLang="ko-KR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[</a:t>
            </a:r>
            <a:r>
              <a:rPr lang="ko-KR" altLang="en-US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버디의 기능 구현 보조</a:t>
            </a:r>
            <a:r>
              <a:rPr lang="en-US" altLang="ko-KR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]</a:t>
            </a:r>
            <a:endParaRPr lang="ko-KR" altLang="en-US" sz="2000" b="1" spc="-200" dirty="0">
              <a:solidFill>
                <a:srgbClr val="202020"/>
              </a:solidFill>
              <a:latin typeface="+mj-lt"/>
              <a:ea typeface="S-Core Dream 3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9A0195-B6B5-3161-E842-F9A301192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88" y="1238034"/>
            <a:ext cx="4323921" cy="3074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1FD0B-0994-0DB7-5014-24CBB9189B55}"/>
              </a:ext>
            </a:extLst>
          </p:cNvPr>
          <p:cNvSpPr txBox="1"/>
          <p:nvPr/>
        </p:nvSpPr>
        <p:spPr>
          <a:xfrm>
            <a:off x="1852423" y="1037979"/>
            <a:ext cx="5439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lt"/>
              </a:rPr>
              <a:t>해당 예시는 자신만의 기능을 원하는 사용자의 기능 구현 과정을 보여주고 있으며 </a:t>
            </a:r>
            <a:r>
              <a:rPr lang="en-US" altLang="ko-KR" sz="700" dirty="0">
                <a:latin typeface="+mn-lt"/>
              </a:rPr>
              <a:t>‘</a:t>
            </a:r>
            <a:r>
              <a:rPr lang="ko-KR" altLang="en-US" sz="700" dirty="0">
                <a:latin typeface="+mn-lt"/>
              </a:rPr>
              <a:t>버디</a:t>
            </a:r>
            <a:r>
              <a:rPr lang="en-US" altLang="ko-KR" sz="700" dirty="0">
                <a:latin typeface="+mn-lt"/>
              </a:rPr>
              <a:t>'</a:t>
            </a:r>
            <a:r>
              <a:rPr lang="ko-KR" altLang="en-US" sz="700" dirty="0">
                <a:latin typeface="+mn-lt"/>
              </a:rPr>
              <a:t> 기능 전달을 위한 목적을 가지고 있습니다</a:t>
            </a:r>
            <a:r>
              <a:rPr lang="en-US" altLang="ko-KR" sz="700" dirty="0">
                <a:latin typeface="+mn-lt"/>
              </a:rPr>
              <a:t>. </a:t>
            </a:r>
            <a:r>
              <a:rPr lang="ko-KR" altLang="en-US" sz="700" dirty="0">
                <a:latin typeface="+mn-lt"/>
              </a:rPr>
              <a:t>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E658C5-D854-0759-688D-FEC925619A29}"/>
              </a:ext>
            </a:extLst>
          </p:cNvPr>
          <p:cNvGrpSpPr/>
          <p:nvPr/>
        </p:nvGrpSpPr>
        <p:grpSpPr>
          <a:xfrm>
            <a:off x="6059389" y="1924050"/>
            <a:ext cx="2551212" cy="1460071"/>
            <a:chOff x="12042577" y="4989095"/>
            <a:chExt cx="5102423" cy="2920142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F27CEE48-D22F-0897-2F0E-1A39B1B4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8" name="TextBox 26">
              <a:extLst>
                <a:ext uri="{FF2B5EF4-FFF2-40B4-BE49-F238E27FC236}">
                  <a16:creationId xmlns:a16="http://schemas.microsoft.com/office/drawing/2014/main" id="{8113AD20-763F-06EF-C787-78493C850160}"/>
                </a:ext>
              </a:extLst>
            </p:cNvPr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사용자가 오답 입력 시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시각화</a:t>
              </a:r>
              <a:r>
                <a:rPr lang="en-US" altLang="ko-KR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발전된 스켈레톤 코드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제공 등의 방식을 통해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수정할 수 있도록 유도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635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DA800-70AC-BEE3-3E6E-DD7DC9B35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>
            <a:extLst>
              <a:ext uri="{FF2B5EF4-FFF2-40B4-BE49-F238E27FC236}">
                <a16:creationId xmlns:a16="http://schemas.microsoft.com/office/drawing/2014/main" id="{A4903E65-1C91-2F44-2436-656AFF07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7650"/>
            <a:ext cx="8648700" cy="4648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B1F71F3-9628-B289-837B-97C2412C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E1BE32E-5AD5-7F12-A56D-9ABE3993A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533900"/>
            <a:ext cx="158750" cy="101600"/>
          </a:xfrm>
          <a:prstGeom prst="rect">
            <a:avLst/>
          </a:prstGeom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025099B3-6882-4BE3-1255-EF8866CF2437}"/>
              </a:ext>
            </a:extLst>
          </p:cNvPr>
          <p:cNvSpPr txBox="1"/>
          <p:nvPr/>
        </p:nvSpPr>
        <p:spPr>
          <a:xfrm>
            <a:off x="2108200" y="655005"/>
            <a:ext cx="4927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사용자 시뮬레이션</a:t>
            </a:r>
            <a:r>
              <a:rPr lang="en-US" altLang="ko-KR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[</a:t>
            </a:r>
            <a:r>
              <a:rPr lang="ko-KR" altLang="en-US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버디의 기능 구현 보조</a:t>
            </a:r>
            <a:r>
              <a:rPr lang="en-US" altLang="ko-KR" sz="2000" b="1" spc="-200" dirty="0">
                <a:solidFill>
                  <a:srgbClr val="202020"/>
                </a:solidFill>
                <a:latin typeface="+mj-lt"/>
                <a:ea typeface="S-Core Dream 3 Light"/>
              </a:rPr>
              <a:t>]</a:t>
            </a:r>
            <a:endParaRPr lang="ko-KR" altLang="en-US" sz="2000" b="1" spc="-200" dirty="0">
              <a:solidFill>
                <a:srgbClr val="202020"/>
              </a:solidFill>
              <a:latin typeface="+mj-lt"/>
              <a:ea typeface="S-Core Dream 3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0EE612-96FD-C30D-6CB0-09C249BB1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88" y="1320584"/>
            <a:ext cx="4323920" cy="3074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764E96-13AC-2BA6-D0E5-8551488BEF6A}"/>
              </a:ext>
            </a:extLst>
          </p:cNvPr>
          <p:cNvSpPr txBox="1"/>
          <p:nvPr/>
        </p:nvSpPr>
        <p:spPr>
          <a:xfrm>
            <a:off x="1852423" y="1037979"/>
            <a:ext cx="5439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lt"/>
              </a:rPr>
              <a:t>해당 예시는 자신만의 기능을 원하는 사용자의 기능 구현 과정을 보여주고 있으며 </a:t>
            </a:r>
            <a:r>
              <a:rPr lang="en-US" altLang="ko-KR" sz="700" dirty="0">
                <a:latin typeface="+mn-lt"/>
              </a:rPr>
              <a:t>‘</a:t>
            </a:r>
            <a:r>
              <a:rPr lang="ko-KR" altLang="en-US" sz="700" dirty="0">
                <a:latin typeface="+mn-lt"/>
              </a:rPr>
              <a:t>버디</a:t>
            </a:r>
            <a:r>
              <a:rPr lang="en-US" altLang="ko-KR" sz="700" dirty="0">
                <a:latin typeface="+mn-lt"/>
              </a:rPr>
              <a:t>'</a:t>
            </a:r>
            <a:r>
              <a:rPr lang="ko-KR" altLang="en-US" sz="700" dirty="0">
                <a:latin typeface="+mn-lt"/>
              </a:rPr>
              <a:t> 기능 전달을 위한 목적을 가지고 있습니다</a:t>
            </a:r>
            <a:r>
              <a:rPr lang="en-US" altLang="ko-KR" sz="700" dirty="0">
                <a:latin typeface="+mn-lt"/>
              </a:rPr>
              <a:t>. </a:t>
            </a:r>
            <a:r>
              <a:rPr lang="ko-KR" altLang="en-US" sz="700" dirty="0">
                <a:latin typeface="+mn-lt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077444-6F28-5844-3417-0EFFD69B500F}"/>
              </a:ext>
            </a:extLst>
          </p:cNvPr>
          <p:cNvGrpSpPr/>
          <p:nvPr/>
        </p:nvGrpSpPr>
        <p:grpSpPr>
          <a:xfrm>
            <a:off x="6059389" y="1924050"/>
            <a:ext cx="2551212" cy="1460071"/>
            <a:chOff x="12042577" y="4989095"/>
            <a:chExt cx="5102423" cy="2920142"/>
          </a:xfrm>
        </p:grpSpPr>
        <p:pic>
          <p:nvPicPr>
            <p:cNvPr id="9" name="Picture 11">
              <a:extLst>
                <a:ext uri="{FF2B5EF4-FFF2-40B4-BE49-F238E27FC236}">
                  <a16:creationId xmlns:a16="http://schemas.microsoft.com/office/drawing/2014/main" id="{0E399579-E129-9AA8-DD57-EAE836156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954FEB6F-4D20-A5FA-5429-662ADC473D20}"/>
                </a:ext>
              </a:extLst>
            </p:cNvPr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사용자의 의도를 제대로 반영한 코드가 맞는지 확인하고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텍스트 코드로 확인하여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  <a:p>
              <a:pPr lvl="0" algn="ctr">
                <a:lnSpc>
                  <a:spcPct val="132800"/>
                </a:lnSpc>
              </a:pPr>
              <a:r>
                <a:rPr lang="ko-KR" altLang="en-US" sz="1200" spc="-100" dirty="0">
                  <a:solidFill>
                    <a:srgbClr val="202020"/>
                  </a:solidFill>
                  <a:latin typeface="+mn-lt"/>
                  <a:ea typeface="나눔스퀘어_ac Bold" panose="020B0600000101010101" pitchFamily="50" charset="-127"/>
                </a:rPr>
                <a:t>실제 텍스트 코딩으로 연결</a:t>
              </a:r>
              <a:endParaRPr lang="en-US" altLang="ko-KR" sz="1200" spc="-100" dirty="0">
                <a:solidFill>
                  <a:srgbClr val="202020"/>
                </a:solidFill>
                <a:latin typeface="+mn-lt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368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9A74-630F-A439-D5CE-E457B4DA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5D9AAA9-8A20-FDDF-6446-FBF2AB41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09550"/>
            <a:ext cx="8648700" cy="464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0A78985-269F-2634-CC9B-86BA9C85972C}"/>
              </a:ext>
            </a:extLst>
          </p:cNvPr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600" dirty="0">
                <a:solidFill>
                  <a:srgbClr val="D5D5D5"/>
                </a:solidFill>
                <a:latin typeface="Gmarket Sans Bold"/>
              </a:rPr>
              <a:t>Software Engineering</a:t>
            </a:r>
            <a:endParaRPr lang="en-US" sz="600" dirty="0">
              <a:solidFill>
                <a:srgbClr val="D5D5D5"/>
              </a:solidFill>
              <a:latin typeface="Gmarket Sans Bold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7D440FD-3064-521B-01D1-6D557B9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DC3FB3-08BE-36AE-327F-79AA35E3BED3}"/>
              </a:ext>
            </a:extLst>
          </p:cNvPr>
          <p:cNvGrpSpPr/>
          <p:nvPr/>
        </p:nvGrpSpPr>
        <p:grpSpPr>
          <a:xfrm>
            <a:off x="6240713" y="762000"/>
            <a:ext cx="1988887" cy="742950"/>
            <a:chOff x="1592513" y="1524000"/>
            <a:chExt cx="3977774" cy="1485900"/>
          </a:xfrm>
        </p:grpSpPr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CB6800EF-AE6F-A9BE-3403-492F4F4C8788}"/>
                </a:ext>
              </a:extLst>
            </p:cNvPr>
            <p:cNvSpPr txBox="1"/>
            <p:nvPr/>
          </p:nvSpPr>
          <p:spPr>
            <a:xfrm>
              <a:off x="2692400" y="1524000"/>
              <a:ext cx="1778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1200" dirty="0">
                  <a:solidFill>
                    <a:srgbClr val="202020"/>
                  </a:solidFill>
                  <a:latin typeface="Oswald SemiBold"/>
                </a:rPr>
                <a:t>FUNCTION</a:t>
              </a:r>
              <a:r>
                <a:rPr lang="en-US" sz="1200" dirty="0">
                  <a:solidFill>
                    <a:srgbClr val="202020"/>
                  </a:solidFill>
                  <a:latin typeface="Oswald SemiBold"/>
                </a:rPr>
                <a:t> </a:t>
              </a:r>
              <a:r>
                <a:rPr lang="en-US" altLang="ko-KR" sz="1200" dirty="0">
                  <a:solidFill>
                    <a:srgbClr val="202020"/>
                  </a:solidFill>
                  <a:latin typeface="Oswald SemiBold"/>
                </a:rPr>
                <a:t>3</a:t>
              </a:r>
              <a:endParaRPr lang="en-US" sz="12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87182092-EE34-FD18-DAFC-7742EC7D1712}"/>
                </a:ext>
              </a:extLst>
            </p:cNvPr>
            <p:cNvSpPr txBox="1"/>
            <p:nvPr/>
          </p:nvSpPr>
          <p:spPr>
            <a:xfrm>
              <a:off x="1592513" y="1943100"/>
              <a:ext cx="3977774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800" spc="-250" dirty="0">
                  <a:solidFill>
                    <a:srgbClr val="202020"/>
                  </a:solidFill>
                  <a:latin typeface="Abadi" panose="020B0604020104020204" pitchFamily="34" charset="0"/>
                  <a:ea typeface="나눔스퀘어 ExtraBold" panose="020B0600000101010101" pitchFamily="50" charset="-127"/>
                </a:rPr>
                <a:t>개념 학습으로 연결</a:t>
              </a: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BF700F-CE79-48E9-FC65-B0D69AEDA1C4}"/>
              </a:ext>
            </a:extLst>
          </p:cNvPr>
          <p:cNvCxnSpPr>
            <a:cxnSpLocks/>
          </p:cNvCxnSpPr>
          <p:nvPr/>
        </p:nvCxnSpPr>
        <p:spPr>
          <a:xfrm flipV="1">
            <a:off x="5219700" y="2672492"/>
            <a:ext cx="719636" cy="204058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6B4B38-9B79-FF61-1DD5-825AE6051D1F}"/>
              </a:ext>
            </a:extLst>
          </p:cNvPr>
          <p:cNvGrpSpPr/>
          <p:nvPr/>
        </p:nvGrpSpPr>
        <p:grpSpPr>
          <a:xfrm>
            <a:off x="6059389" y="1924050"/>
            <a:ext cx="2551212" cy="1460071"/>
            <a:chOff x="12042577" y="4989095"/>
            <a:chExt cx="5102423" cy="2920142"/>
          </a:xfrm>
        </p:grpSpPr>
        <p:pic>
          <p:nvPicPr>
            <p:cNvPr id="24" name="Picture 11">
              <a:extLst>
                <a:ext uri="{FF2B5EF4-FFF2-40B4-BE49-F238E27FC236}">
                  <a16:creationId xmlns:a16="http://schemas.microsoft.com/office/drawing/2014/main" id="{F55ABA38-D3CA-D449-5818-73F0A3C4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79B409AB-ED00-32E7-6351-2166B4910B2C}"/>
                </a:ext>
              </a:extLst>
            </p:cNvPr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ko-KR" altLang="en-US" sz="1100" spc="-100" dirty="0">
                  <a:solidFill>
                    <a:srgbClr val="202020"/>
                  </a:solidFill>
                  <a:latin typeface="Arial" panose="020B0604020202020204" pitchFamily="34" charset="0"/>
                  <a:ea typeface="나눔스퀘어_ac Bold" panose="020B0600000101010101" pitchFamily="50" charset="-127"/>
                  <a:cs typeface="Arial" panose="020B0604020202020204" pitchFamily="34" charset="0"/>
                </a:rPr>
                <a:t>앞선 학습으로 부족한 개념 학습 과정을 보충</a:t>
              </a:r>
              <a:r>
                <a:rPr lang="en-US" altLang="ko-KR" sz="1100" spc="-100" dirty="0">
                  <a:solidFill>
                    <a:srgbClr val="202020"/>
                  </a:solidFill>
                  <a:latin typeface="Arial" panose="020B0604020202020204" pitchFamily="34" charset="0"/>
                  <a:ea typeface="나눔스퀘어_ac Bold" panose="020B0600000101010101" pitchFamily="50" charset="-127"/>
                  <a:cs typeface="Arial" panose="020B0604020202020204" pitchFamily="34" charset="0"/>
                </a:rPr>
                <a:t>, </a:t>
              </a:r>
            </a:p>
            <a:p>
              <a:pPr lvl="0" algn="ctr">
                <a:lnSpc>
                  <a:spcPct val="132800"/>
                </a:lnSpc>
              </a:pPr>
              <a:r>
                <a:rPr lang="ko-KR" altLang="en-US" sz="1100" spc="-100" dirty="0">
                  <a:solidFill>
                    <a:srgbClr val="202020"/>
                  </a:solidFill>
                  <a:latin typeface="Arial" panose="020B0604020202020204" pitchFamily="34" charset="0"/>
                  <a:ea typeface="나눔스퀘어_ac Bold" panose="020B0600000101010101" pitchFamily="50" charset="-127"/>
                  <a:cs typeface="Arial" panose="020B0604020202020204" pitchFamily="34" charset="0"/>
                </a:rPr>
                <a:t>이후 반복학습이 가능하도록</a:t>
              </a:r>
              <a:endParaRPr lang="en-US" altLang="ko-KR" sz="1100" spc="-100" dirty="0">
                <a:solidFill>
                  <a:srgbClr val="202020"/>
                </a:solidFill>
                <a:latin typeface="Arial" panose="020B0604020202020204" pitchFamily="34" charset="0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B89C798-580A-C162-0612-B8F0D7718A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7" y="1238250"/>
            <a:ext cx="4809067" cy="2705100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652D7A8E-2D19-53F0-AEC2-BEB1C30A4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68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9A74-630F-A439-D5CE-E457B4DA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5D9AAA9-8A20-FDDF-6446-FBF2AB41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7650"/>
            <a:ext cx="8648700" cy="464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0A78985-269F-2634-CC9B-86BA9C85972C}"/>
              </a:ext>
            </a:extLst>
          </p:cNvPr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600" dirty="0">
                <a:solidFill>
                  <a:srgbClr val="D5D5D5"/>
                </a:solidFill>
                <a:latin typeface="Gmarket Sans Bold"/>
              </a:rPr>
              <a:t>Software Engineering</a:t>
            </a:r>
            <a:endParaRPr lang="en-US" sz="600" dirty="0">
              <a:solidFill>
                <a:srgbClr val="D5D5D5"/>
              </a:solidFill>
              <a:latin typeface="Gmarket Sans Bold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7D440FD-3064-521B-01D1-6D557B95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DC3FB3-08BE-36AE-327F-79AA35E3BED3}"/>
              </a:ext>
            </a:extLst>
          </p:cNvPr>
          <p:cNvGrpSpPr/>
          <p:nvPr/>
        </p:nvGrpSpPr>
        <p:grpSpPr>
          <a:xfrm>
            <a:off x="6240713" y="762000"/>
            <a:ext cx="1988887" cy="742950"/>
            <a:chOff x="1592513" y="1524000"/>
            <a:chExt cx="3977774" cy="1485900"/>
          </a:xfrm>
        </p:grpSpPr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CB6800EF-AE6F-A9BE-3403-492F4F4C8788}"/>
                </a:ext>
              </a:extLst>
            </p:cNvPr>
            <p:cNvSpPr txBox="1"/>
            <p:nvPr/>
          </p:nvSpPr>
          <p:spPr>
            <a:xfrm>
              <a:off x="2692400" y="1524000"/>
              <a:ext cx="1778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1200" dirty="0">
                  <a:solidFill>
                    <a:srgbClr val="202020"/>
                  </a:solidFill>
                  <a:latin typeface="Oswald SemiBold"/>
                </a:rPr>
                <a:t>FUNCTION</a:t>
              </a:r>
              <a:r>
                <a:rPr lang="en-US" sz="1200" dirty="0">
                  <a:solidFill>
                    <a:srgbClr val="202020"/>
                  </a:solidFill>
                  <a:latin typeface="Oswald SemiBold"/>
                </a:rPr>
                <a:t> </a:t>
              </a:r>
              <a:r>
                <a:rPr lang="en-US" altLang="ko-KR" sz="1200" dirty="0">
                  <a:solidFill>
                    <a:srgbClr val="202020"/>
                  </a:solidFill>
                  <a:latin typeface="Oswald SemiBold"/>
                </a:rPr>
                <a:t>4</a:t>
              </a:r>
              <a:endParaRPr lang="en-US" sz="12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87182092-EE34-FD18-DAFC-7742EC7D1712}"/>
                </a:ext>
              </a:extLst>
            </p:cNvPr>
            <p:cNvSpPr txBox="1"/>
            <p:nvPr/>
          </p:nvSpPr>
          <p:spPr>
            <a:xfrm>
              <a:off x="1592513" y="1943100"/>
              <a:ext cx="3977774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800" spc="-250" dirty="0">
                  <a:solidFill>
                    <a:srgbClr val="202020"/>
                  </a:solidFill>
                  <a:latin typeface="Abadi" panose="020B0604020104020204" pitchFamily="34" charset="0"/>
                  <a:ea typeface="나눔스퀘어 ExtraBold" panose="020B0600000101010101" pitchFamily="50" charset="-127"/>
                </a:rPr>
                <a:t>선택형 </a:t>
              </a:r>
              <a:r>
                <a:rPr lang="en-US" altLang="ko-KR" sz="1800" spc="-250" dirty="0">
                  <a:solidFill>
                    <a:srgbClr val="202020"/>
                  </a:solidFill>
                  <a:latin typeface="Abadi" panose="020B0604020104020204" pitchFamily="34" charset="0"/>
                  <a:ea typeface="나눔스퀘어 ExtraBold" panose="020B0600000101010101" pitchFamily="50" charset="-127"/>
                </a:rPr>
                <a:t>TEST</a:t>
              </a:r>
              <a:endParaRPr lang="ko-KR" altLang="en-US" sz="1800" spc="-250" dirty="0">
                <a:solidFill>
                  <a:srgbClr val="202020"/>
                </a:solidFill>
                <a:latin typeface="Abadi" panose="020B0604020104020204" pitchFamily="34" charset="0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BF700F-CE79-48E9-FC65-B0D69AEDA1C4}"/>
              </a:ext>
            </a:extLst>
          </p:cNvPr>
          <p:cNvCxnSpPr>
            <a:cxnSpLocks/>
          </p:cNvCxnSpPr>
          <p:nvPr/>
        </p:nvCxnSpPr>
        <p:spPr>
          <a:xfrm flipV="1">
            <a:off x="5219700" y="2672492"/>
            <a:ext cx="719636" cy="204058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6B4B38-9B79-FF61-1DD5-825AE6051D1F}"/>
              </a:ext>
            </a:extLst>
          </p:cNvPr>
          <p:cNvGrpSpPr/>
          <p:nvPr/>
        </p:nvGrpSpPr>
        <p:grpSpPr>
          <a:xfrm>
            <a:off x="6059389" y="1924050"/>
            <a:ext cx="2551212" cy="1460071"/>
            <a:chOff x="12042577" y="4989095"/>
            <a:chExt cx="5102423" cy="2920142"/>
          </a:xfrm>
        </p:grpSpPr>
        <p:pic>
          <p:nvPicPr>
            <p:cNvPr id="24" name="Picture 11">
              <a:extLst>
                <a:ext uri="{FF2B5EF4-FFF2-40B4-BE49-F238E27FC236}">
                  <a16:creationId xmlns:a16="http://schemas.microsoft.com/office/drawing/2014/main" id="{F55ABA38-D3CA-D449-5818-73F0A3C4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79B409AB-ED00-32E7-6351-2166B4910B2C}"/>
                </a:ext>
              </a:extLst>
            </p:cNvPr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Code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읽기</a:t>
              </a:r>
              <a: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알고리즘 짜보기 등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USER</a:t>
              </a: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들이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다양하게 즐길 수 있게 </a:t>
              </a:r>
              <a:br>
                <a:rPr lang="en-US" altLang="ko-KR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200" spc="-100" dirty="0">
                  <a:solidFill>
                    <a:srgbClr val="20202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선택형 테스트 제공 </a:t>
              </a:r>
              <a:endParaRPr lang="en-US" sz="1200" spc="-100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" name="그림 4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962CE5A3-7922-87F5-E0C8-3637DBDD6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4" y="1238250"/>
            <a:ext cx="5078856" cy="2856857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DEF85A8A-3BBE-7055-4F6C-0EE62D296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83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9A74-630F-A439-D5CE-E457B4DA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5D9AAA9-8A20-FDDF-6446-FBF2AB41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7650"/>
            <a:ext cx="8648700" cy="4648200"/>
          </a:xfrm>
          <a:prstGeom prst="rect">
            <a:avLst/>
          </a:prstGeom>
        </p:spPr>
      </p:pic>
      <p:pic>
        <p:nvPicPr>
          <p:cNvPr id="6" name="그림 5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7581DAAA-EF7B-06A7-564A-F1D15CFA4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4" y="1227083"/>
            <a:ext cx="5078856" cy="2856857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0A78985-269F-2634-CC9B-86BA9C85972C}"/>
              </a:ext>
            </a:extLst>
          </p:cNvPr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600" dirty="0">
                <a:solidFill>
                  <a:srgbClr val="D5D5D5"/>
                </a:solidFill>
                <a:latin typeface="Gmarket Sans Bold"/>
              </a:rPr>
              <a:t>Software Engineering</a:t>
            </a:r>
            <a:endParaRPr lang="en-US" sz="600" dirty="0">
              <a:solidFill>
                <a:srgbClr val="D5D5D5"/>
              </a:solidFill>
              <a:latin typeface="Gmarket Sans Bold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7D440FD-3064-521B-01D1-6D557B955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DC3FB3-08BE-36AE-327F-79AA35E3BED3}"/>
              </a:ext>
            </a:extLst>
          </p:cNvPr>
          <p:cNvGrpSpPr/>
          <p:nvPr/>
        </p:nvGrpSpPr>
        <p:grpSpPr>
          <a:xfrm>
            <a:off x="6240713" y="762000"/>
            <a:ext cx="1988887" cy="742950"/>
            <a:chOff x="1592513" y="1524000"/>
            <a:chExt cx="3977774" cy="1485900"/>
          </a:xfrm>
        </p:grpSpPr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CB6800EF-AE6F-A9BE-3403-492F4F4C8788}"/>
                </a:ext>
              </a:extLst>
            </p:cNvPr>
            <p:cNvSpPr txBox="1"/>
            <p:nvPr/>
          </p:nvSpPr>
          <p:spPr>
            <a:xfrm>
              <a:off x="2692400" y="1524000"/>
              <a:ext cx="1778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1200" dirty="0">
                  <a:solidFill>
                    <a:srgbClr val="202020"/>
                  </a:solidFill>
                  <a:latin typeface="Oswald SemiBold"/>
                </a:rPr>
                <a:t>FUNCTION</a:t>
              </a:r>
              <a:r>
                <a:rPr lang="en-US" sz="1200" dirty="0">
                  <a:solidFill>
                    <a:srgbClr val="202020"/>
                  </a:solidFill>
                  <a:latin typeface="Oswald SemiBold"/>
                </a:rPr>
                <a:t> </a:t>
              </a:r>
              <a:r>
                <a:rPr lang="en-US" altLang="ko-KR" sz="1200" dirty="0">
                  <a:solidFill>
                    <a:srgbClr val="202020"/>
                  </a:solidFill>
                  <a:latin typeface="Oswald SemiBold"/>
                </a:rPr>
                <a:t>4</a:t>
              </a:r>
              <a:endParaRPr lang="en-US" sz="12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87182092-EE34-FD18-DAFC-7742EC7D1712}"/>
                </a:ext>
              </a:extLst>
            </p:cNvPr>
            <p:cNvSpPr txBox="1"/>
            <p:nvPr/>
          </p:nvSpPr>
          <p:spPr>
            <a:xfrm>
              <a:off x="1592513" y="1943100"/>
              <a:ext cx="3977774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800" spc="-250" dirty="0">
                  <a:solidFill>
                    <a:srgbClr val="202020"/>
                  </a:solidFill>
                  <a:latin typeface="Abadi" panose="020B0604020104020204" pitchFamily="34" charset="0"/>
                  <a:ea typeface="나눔스퀘어 ExtraBold" panose="020B0600000101010101" pitchFamily="50" charset="-127"/>
                </a:rPr>
                <a:t>선택형 </a:t>
              </a:r>
              <a:r>
                <a:rPr lang="en-US" altLang="ko-KR" sz="1800" spc="-250" dirty="0">
                  <a:solidFill>
                    <a:srgbClr val="202020"/>
                  </a:solidFill>
                  <a:latin typeface="Abadi" panose="020B0604020104020204" pitchFamily="34" charset="0"/>
                  <a:ea typeface="나눔스퀘어 ExtraBold" panose="020B0600000101010101" pitchFamily="50" charset="-127"/>
                </a:rPr>
                <a:t>TEST</a:t>
              </a:r>
              <a:endParaRPr lang="ko-KR" altLang="en-US" sz="1800" spc="-250" dirty="0">
                <a:solidFill>
                  <a:srgbClr val="202020"/>
                </a:solidFill>
                <a:latin typeface="Abadi" panose="020B0604020104020204" pitchFamily="34" charset="0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BF700F-CE79-48E9-FC65-B0D69AEDA1C4}"/>
              </a:ext>
            </a:extLst>
          </p:cNvPr>
          <p:cNvCxnSpPr>
            <a:cxnSpLocks/>
          </p:cNvCxnSpPr>
          <p:nvPr/>
        </p:nvCxnSpPr>
        <p:spPr>
          <a:xfrm flipV="1">
            <a:off x="5219700" y="2672492"/>
            <a:ext cx="719636" cy="204058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6B4B38-9B79-FF61-1DD5-825AE6051D1F}"/>
              </a:ext>
            </a:extLst>
          </p:cNvPr>
          <p:cNvGrpSpPr/>
          <p:nvPr/>
        </p:nvGrpSpPr>
        <p:grpSpPr>
          <a:xfrm>
            <a:off x="6059389" y="1924050"/>
            <a:ext cx="2551212" cy="1460071"/>
            <a:chOff x="12042577" y="4989095"/>
            <a:chExt cx="5102423" cy="2920142"/>
          </a:xfrm>
        </p:grpSpPr>
        <p:pic>
          <p:nvPicPr>
            <p:cNvPr id="24" name="Picture 11">
              <a:extLst>
                <a:ext uri="{FF2B5EF4-FFF2-40B4-BE49-F238E27FC236}">
                  <a16:creationId xmlns:a16="http://schemas.microsoft.com/office/drawing/2014/main" id="{F55ABA38-D3CA-D449-5818-73F0A3C4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42577" y="5141495"/>
              <a:ext cx="5102423" cy="2767742"/>
            </a:xfrm>
            <a:prstGeom prst="rect">
              <a:avLst/>
            </a:prstGeom>
          </p:spPr>
        </p:pic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79B409AB-ED00-32E7-6351-2166B4910B2C}"/>
                </a:ext>
              </a:extLst>
            </p:cNvPr>
            <p:cNvSpPr txBox="1"/>
            <p:nvPr/>
          </p:nvSpPr>
          <p:spPr>
            <a:xfrm>
              <a:off x="12439801" y="4989095"/>
              <a:ext cx="4307974" cy="29201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endParaRPr lang="en-US" sz="1200" spc="-100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Picture 9">
            <a:extLst>
              <a:ext uri="{FF2B5EF4-FFF2-40B4-BE49-F238E27FC236}">
                <a16:creationId xmlns:a16="http://schemas.microsoft.com/office/drawing/2014/main" id="{D84DE9B6-2E50-8461-685F-32D01A77D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9DE4655B-3B3A-3783-CC44-DFEFEDD6E0F4}"/>
              </a:ext>
            </a:extLst>
          </p:cNvPr>
          <p:cNvSpPr txBox="1"/>
          <p:nvPr/>
        </p:nvSpPr>
        <p:spPr>
          <a:xfrm>
            <a:off x="6273369" y="1962149"/>
            <a:ext cx="2153987" cy="14600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1200" spc="-100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과정의 마지막 단계로 </a:t>
            </a:r>
            <a:endParaRPr lang="en-US" altLang="ko-KR" sz="1200" spc="-100" dirty="0">
              <a:solidFill>
                <a:srgbClr val="202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1200" spc="-100" dirty="0">
                <a:solidFill>
                  <a:srgbClr val="202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과정을 통해 복습과 자신의 학업 성취도 확인</a:t>
            </a:r>
            <a:endParaRPr lang="en-US" sz="1200" spc="-100" dirty="0">
              <a:solidFill>
                <a:srgbClr val="202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03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5F91-B183-779F-AF25-F293F5ADE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418895-9DF1-14F9-DB3A-C9087A4B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8" y="247650"/>
            <a:ext cx="8648700" cy="46482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58581E1-CD32-8E8F-73E3-B001017AC251}"/>
              </a:ext>
            </a:extLst>
          </p:cNvPr>
          <p:cNvSpPr txBox="1"/>
          <p:nvPr/>
        </p:nvSpPr>
        <p:spPr>
          <a:xfrm>
            <a:off x="3580398" y="1073150"/>
            <a:ext cx="17907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350" spc="-90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SemiBold"/>
              </a:rPr>
              <a:t>0</a:t>
            </a:r>
            <a:r>
              <a:rPr lang="en-US" altLang="ko-KR" sz="11350" spc="-90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SemiBold"/>
              </a:rPr>
              <a:t>3</a:t>
            </a:r>
            <a:endParaRPr lang="en-US" sz="11350" spc="-900" dirty="0">
              <a:solidFill>
                <a:schemeClr val="tx1">
                  <a:lumMod val="50000"/>
                  <a:lumOff val="50000"/>
                </a:schemeClr>
              </a:solidFill>
              <a:latin typeface="Oswald Semi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55E4C93-D380-F230-1801-16BB40EA25D0}"/>
              </a:ext>
            </a:extLst>
          </p:cNvPr>
          <p:cNvSpPr txBox="1"/>
          <p:nvPr/>
        </p:nvSpPr>
        <p:spPr>
          <a:xfrm>
            <a:off x="2573923" y="3025140"/>
            <a:ext cx="38036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50" b="1" spc="-250" dirty="0">
                <a:solidFill>
                  <a:srgbClr val="202020"/>
                </a:solidFill>
                <a:latin typeface="Abadi" panose="020B0604020104020204" pitchFamily="34" charset="0"/>
              </a:rPr>
              <a:t>구현방식</a:t>
            </a:r>
            <a:endParaRPr lang="en-US" sz="2750" b="1" spc="-250" dirty="0">
              <a:solidFill>
                <a:srgbClr val="202020"/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838E23F-F7AA-1176-0CD3-864D9EDE8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A8D7859-2401-DE24-3DA8-4FE94D869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4660900"/>
            <a:ext cx="4070350" cy="25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36C183F-790D-9216-9D93-4A6EE9AFC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FD7A4EA1-4FAD-FFDB-01F5-36F89FDE9B8A}"/>
              </a:ext>
            </a:extLst>
          </p:cNvPr>
          <p:cNvSpPr txBox="1"/>
          <p:nvPr/>
        </p:nvSpPr>
        <p:spPr>
          <a:xfrm>
            <a:off x="4067175" y="1192530"/>
            <a:ext cx="99695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350" dirty="0">
                <a:solidFill>
                  <a:srgbClr val="202020">
                    <a:alpha val="40000"/>
                  </a:srgbClr>
                </a:solidFill>
                <a:latin typeface="Oswald SemiBold"/>
              </a:rPr>
              <a:t>CHAPTER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026B7A6A-FF0C-F3FC-6470-CC143A49F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660900"/>
            <a:ext cx="542925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0"/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300" y="4660900"/>
            <a:ext cx="5429250" cy="2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60"/>
          <p:cNvGrpSpPr/>
          <p:nvPr/>
        </p:nvGrpSpPr>
        <p:grpSpPr>
          <a:xfrm>
            <a:off x="609600" y="2200275"/>
            <a:ext cx="1988887" cy="742950"/>
            <a:chOff x="1592513" y="1524000"/>
            <a:chExt cx="3977774" cy="1485900"/>
          </a:xfrm>
        </p:grpSpPr>
        <p:sp>
          <p:nvSpPr>
            <p:cNvPr id="453" name="Google Shape;453;p60"/>
            <p:cNvSpPr txBox="1"/>
            <p:nvPr/>
          </p:nvSpPr>
          <p:spPr>
            <a:xfrm>
              <a:off x="2603499" y="1524000"/>
              <a:ext cx="1955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0" i="0" u="none" strike="noStrike" cap="none" dirty="0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Contents 3</a:t>
              </a:r>
              <a:endParaRPr sz="1200" b="0" i="0" u="none" strike="noStrike" cap="none" dirty="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454" name="Google Shape;454;p60"/>
            <p:cNvSpPr txBox="1"/>
            <p:nvPr/>
          </p:nvSpPr>
          <p:spPr>
            <a:xfrm>
              <a:off x="1592513" y="1943100"/>
              <a:ext cx="3977774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b="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구현방식</a:t>
              </a:r>
            </a:p>
          </p:txBody>
        </p:sp>
      </p:grpSp>
      <p:pic>
        <p:nvPicPr>
          <p:cNvPr id="455" name="Google Shape;455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1818" y="818356"/>
            <a:ext cx="5260181" cy="350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9599-C3E3-E46B-2454-81421865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544060-7F87-C8B8-1C8C-534F7FE4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8" y="247650"/>
            <a:ext cx="8648700" cy="46482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D3DE919-BC9F-D1FE-F4E8-E7BD5705830F}"/>
              </a:ext>
            </a:extLst>
          </p:cNvPr>
          <p:cNvSpPr txBox="1"/>
          <p:nvPr/>
        </p:nvSpPr>
        <p:spPr>
          <a:xfrm>
            <a:off x="3580398" y="1073150"/>
            <a:ext cx="17907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350" spc="-90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SemiBold"/>
              </a:rPr>
              <a:t>0</a:t>
            </a:r>
            <a:r>
              <a:rPr lang="en-US" altLang="ko-KR" sz="11350" spc="-90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SemiBold"/>
              </a:rPr>
              <a:t>1</a:t>
            </a:r>
            <a:endParaRPr lang="en-US" sz="11350" spc="-900" dirty="0">
              <a:solidFill>
                <a:schemeClr val="tx1">
                  <a:lumMod val="50000"/>
                  <a:lumOff val="50000"/>
                </a:schemeClr>
              </a:solidFill>
              <a:latin typeface="Oswald Semi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0507B8C-FD22-D33C-84BC-AB7FAB3413FC}"/>
              </a:ext>
            </a:extLst>
          </p:cNvPr>
          <p:cNvSpPr txBox="1"/>
          <p:nvPr/>
        </p:nvSpPr>
        <p:spPr>
          <a:xfrm>
            <a:off x="2670175" y="3036570"/>
            <a:ext cx="38036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50" b="1" spc="-250" dirty="0">
                <a:solidFill>
                  <a:srgbClr val="202020"/>
                </a:solidFill>
                <a:latin typeface="Abadi" panose="020B0604020104020204" pitchFamily="34" charset="0"/>
              </a:rPr>
              <a:t>배경 </a:t>
            </a:r>
            <a:r>
              <a:rPr lang="en-US" altLang="ko-KR" sz="2750" b="1" spc="-250" dirty="0">
                <a:solidFill>
                  <a:srgbClr val="202020"/>
                </a:solidFill>
                <a:latin typeface="Abadi" panose="020B0604020104020204" pitchFamily="34" charset="0"/>
              </a:rPr>
              <a:t>&amp; </a:t>
            </a:r>
            <a:r>
              <a:rPr lang="ko-KR" altLang="en-US" sz="2750" b="1" spc="-250" dirty="0">
                <a:solidFill>
                  <a:srgbClr val="202020"/>
                </a:solidFill>
                <a:latin typeface="Abadi" panose="020B0604020104020204" pitchFamily="34" charset="0"/>
              </a:rPr>
              <a:t>목표</a:t>
            </a:r>
            <a:endParaRPr lang="en-US" sz="2750" b="1" spc="-250" dirty="0">
              <a:solidFill>
                <a:srgbClr val="202020"/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4AC9949-3413-0EA1-8734-5AA9D3993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20E7294-C436-BE8D-0AFE-1AD3DC921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3E60213-1C52-5585-27ED-B4851E9C14C0}"/>
              </a:ext>
            </a:extLst>
          </p:cNvPr>
          <p:cNvSpPr txBox="1"/>
          <p:nvPr/>
        </p:nvSpPr>
        <p:spPr>
          <a:xfrm>
            <a:off x="4067175" y="1192530"/>
            <a:ext cx="99695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350" dirty="0">
                <a:solidFill>
                  <a:srgbClr val="202020">
                    <a:alpha val="40000"/>
                  </a:srgbClr>
                </a:solidFill>
                <a:latin typeface="Oswald SemiBold"/>
              </a:rPr>
              <a:t>CHAPTER</a:t>
            </a:r>
          </a:p>
        </p:txBody>
      </p:sp>
      <p:pic>
        <p:nvPicPr>
          <p:cNvPr id="3" name="Google Shape;517;p65">
            <a:extLst>
              <a:ext uri="{FF2B5EF4-FFF2-40B4-BE49-F238E27FC236}">
                <a16:creationId xmlns:a16="http://schemas.microsoft.com/office/drawing/2014/main" id="{CC87CF7B-A929-03E4-3EA8-7445BD59213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300" y="4660900"/>
            <a:ext cx="1358900" cy="2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776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>
          <a:extLst>
            <a:ext uri="{FF2B5EF4-FFF2-40B4-BE49-F238E27FC236}">
              <a16:creationId xmlns:a16="http://schemas.microsoft.com/office/drawing/2014/main" id="{19E65509-6386-66CC-6028-3FD4C5DF3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0">
            <a:extLst>
              <a:ext uri="{FF2B5EF4-FFF2-40B4-BE49-F238E27FC236}">
                <a16:creationId xmlns:a16="http://schemas.microsoft.com/office/drawing/2014/main" id="{1CF84D84-99D0-66B8-1A1B-AF24292B64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0">
            <a:extLst>
              <a:ext uri="{FF2B5EF4-FFF2-40B4-BE49-F238E27FC236}">
                <a16:creationId xmlns:a16="http://schemas.microsoft.com/office/drawing/2014/main" id="{045AB94F-E5CA-C2AC-3798-B13313535040}"/>
              </a:ext>
            </a:extLst>
          </p:cNvPr>
          <p:cNvSpPr txBox="1"/>
          <p:nvPr/>
        </p:nvSpPr>
        <p:spPr>
          <a:xfrm>
            <a:off x="6991350" y="330200"/>
            <a:ext cx="1765300" cy="1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60">
            <a:extLst>
              <a:ext uri="{FF2B5EF4-FFF2-40B4-BE49-F238E27FC236}">
                <a16:creationId xmlns:a16="http://schemas.microsoft.com/office/drawing/2014/main" id="{00854B80-B0CB-8303-4EAE-0CB9B47E01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0">
            <a:extLst>
              <a:ext uri="{FF2B5EF4-FFF2-40B4-BE49-F238E27FC236}">
                <a16:creationId xmlns:a16="http://schemas.microsoft.com/office/drawing/2014/main" id="{D1ADB9C8-1825-272F-CE0A-E823595D768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300" y="4660900"/>
            <a:ext cx="5429250" cy="2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60">
            <a:extLst>
              <a:ext uri="{FF2B5EF4-FFF2-40B4-BE49-F238E27FC236}">
                <a16:creationId xmlns:a16="http://schemas.microsoft.com/office/drawing/2014/main" id="{D63DC4C6-5A6A-61F7-CDFE-C57F31726FC7}"/>
              </a:ext>
            </a:extLst>
          </p:cNvPr>
          <p:cNvGrpSpPr/>
          <p:nvPr/>
        </p:nvGrpSpPr>
        <p:grpSpPr>
          <a:xfrm>
            <a:off x="609600" y="2200275"/>
            <a:ext cx="1988887" cy="742950"/>
            <a:chOff x="1592513" y="1524000"/>
            <a:chExt cx="3977774" cy="1485900"/>
          </a:xfrm>
        </p:grpSpPr>
        <p:sp>
          <p:nvSpPr>
            <p:cNvPr id="453" name="Google Shape;453;p60">
              <a:extLst>
                <a:ext uri="{FF2B5EF4-FFF2-40B4-BE49-F238E27FC236}">
                  <a16:creationId xmlns:a16="http://schemas.microsoft.com/office/drawing/2014/main" id="{C75657A7-8CA1-8B26-34EA-E535F2F96A99}"/>
                </a:ext>
              </a:extLst>
            </p:cNvPr>
            <p:cNvSpPr txBox="1"/>
            <p:nvPr/>
          </p:nvSpPr>
          <p:spPr>
            <a:xfrm>
              <a:off x="2603499" y="1524000"/>
              <a:ext cx="1955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0" i="0" u="none" strike="noStrike" cap="none" dirty="0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Contents 3</a:t>
              </a:r>
              <a:endParaRPr sz="1200" b="0" i="0" u="none" strike="noStrike" cap="none" dirty="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454" name="Google Shape;454;p60">
              <a:extLst>
                <a:ext uri="{FF2B5EF4-FFF2-40B4-BE49-F238E27FC236}">
                  <a16:creationId xmlns:a16="http://schemas.microsoft.com/office/drawing/2014/main" id="{E366B694-6560-5E95-33E4-16BC540C5A7E}"/>
                </a:ext>
              </a:extLst>
            </p:cNvPr>
            <p:cNvSpPr txBox="1"/>
            <p:nvPr/>
          </p:nvSpPr>
          <p:spPr>
            <a:xfrm>
              <a:off x="1592513" y="1943100"/>
              <a:ext cx="3977774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b="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구현방식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FBB3700-06EE-52A2-5407-8458FDF44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436" y="1067666"/>
            <a:ext cx="6304214" cy="30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87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9D9C3-E07D-7472-CB56-629DC099A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65F38E-DDD1-C892-1179-C0DC04153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8" y="247650"/>
            <a:ext cx="8648700" cy="46482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9894B2D-4A79-E231-B746-EE88199048CB}"/>
              </a:ext>
            </a:extLst>
          </p:cNvPr>
          <p:cNvSpPr txBox="1"/>
          <p:nvPr/>
        </p:nvSpPr>
        <p:spPr>
          <a:xfrm>
            <a:off x="3580398" y="1073150"/>
            <a:ext cx="17907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350" spc="-90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SemiBold"/>
              </a:rPr>
              <a:t>0</a:t>
            </a:r>
            <a:r>
              <a:rPr lang="en-US" altLang="ko-KR" sz="11350" spc="-90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SemiBold"/>
              </a:rPr>
              <a:t>4</a:t>
            </a:r>
            <a:endParaRPr lang="en-US" sz="11350" spc="-900" dirty="0">
              <a:solidFill>
                <a:schemeClr val="tx1">
                  <a:lumMod val="50000"/>
                  <a:lumOff val="50000"/>
                </a:schemeClr>
              </a:solidFill>
              <a:latin typeface="Oswald Semi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78CE11-33F2-91A3-D00C-80B973C464B7}"/>
              </a:ext>
            </a:extLst>
          </p:cNvPr>
          <p:cNvSpPr txBox="1"/>
          <p:nvPr/>
        </p:nvSpPr>
        <p:spPr>
          <a:xfrm>
            <a:off x="2663825" y="3036570"/>
            <a:ext cx="38036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50" b="1" spc="-250" dirty="0">
                <a:solidFill>
                  <a:srgbClr val="202020"/>
                </a:solidFill>
                <a:latin typeface="Abadi" panose="020B0604020104020204" pitchFamily="34" charset="0"/>
              </a:rPr>
              <a:t>기대효과</a:t>
            </a:r>
            <a:endParaRPr lang="en-US" altLang="ko-KR" sz="2750" b="1" spc="-250" dirty="0">
              <a:solidFill>
                <a:srgbClr val="202020"/>
              </a:solidFill>
              <a:latin typeface="Abadi" panose="020B0604020104020204" pitchFamily="34" charset="0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750" b="1" spc="-250" dirty="0">
                <a:solidFill>
                  <a:srgbClr val="202020"/>
                </a:solidFill>
                <a:latin typeface="Abadi" panose="020B0604020104020204" pitchFamily="34" charset="0"/>
              </a:rPr>
              <a:t>&amp;  </a:t>
            </a:r>
            <a:r>
              <a:rPr lang="ko-KR" altLang="en-US" sz="2750" b="1" spc="-250" dirty="0">
                <a:solidFill>
                  <a:srgbClr val="202020"/>
                </a:solidFill>
                <a:latin typeface="Abadi" panose="020B0604020104020204" pitchFamily="34" charset="0"/>
              </a:rPr>
              <a:t>차별성</a:t>
            </a:r>
            <a:endParaRPr lang="en-US" sz="2750" b="1" spc="-250" dirty="0">
              <a:solidFill>
                <a:srgbClr val="202020"/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3E83BF8-2FBF-2AB3-90C7-ED71F16B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A0E1A7-0525-7499-07E1-75AFDC8E3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4660900"/>
            <a:ext cx="4070350" cy="25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1548105-6CBA-D186-C033-2C7DE1DF4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F0E815BE-D0A5-2C6E-0D9A-CE25325F4410}"/>
              </a:ext>
            </a:extLst>
          </p:cNvPr>
          <p:cNvSpPr txBox="1"/>
          <p:nvPr/>
        </p:nvSpPr>
        <p:spPr>
          <a:xfrm>
            <a:off x="4067175" y="1192530"/>
            <a:ext cx="99695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350" dirty="0">
                <a:solidFill>
                  <a:srgbClr val="202020">
                    <a:alpha val="40000"/>
                  </a:srgbClr>
                </a:solidFill>
                <a:latin typeface="Oswald SemiBold"/>
              </a:rPr>
              <a:t>CHAPTER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6B23AC90-DDA8-E81B-FF99-D6B4A230F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660900"/>
            <a:ext cx="678815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84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78" y="3219450"/>
            <a:ext cx="6388100" cy="495300"/>
          </a:xfrm>
          <a:prstGeom prst="rect">
            <a:avLst/>
          </a:prstGeom>
        </p:spPr>
      </p:pic>
      <p:pic>
        <p:nvPicPr>
          <p:cNvPr id="34" name="Picture 11">
            <a:extLst>
              <a:ext uri="{FF2B5EF4-FFF2-40B4-BE49-F238E27FC236}">
                <a16:creationId xmlns:a16="http://schemas.microsoft.com/office/drawing/2014/main" id="{BC6D9A87-12DB-AF03-2625-97C568BB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78" y="2584450"/>
            <a:ext cx="6388100" cy="49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38600" y="762000"/>
            <a:ext cx="889000" cy="209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200" dirty="0">
                <a:solidFill>
                  <a:srgbClr val="202020"/>
                </a:solidFill>
                <a:latin typeface="Oswald SemiBold"/>
              </a:rPr>
              <a:t>CONTENTS </a:t>
            </a:r>
            <a:r>
              <a:rPr lang="en-US" altLang="ko-KR" sz="1200" dirty="0">
                <a:solidFill>
                  <a:srgbClr val="202020"/>
                </a:solidFill>
                <a:latin typeface="Oswald SemiBold"/>
              </a:rPr>
              <a:t>4</a:t>
            </a:r>
            <a:endParaRPr lang="en-US" sz="1200" dirty="0">
              <a:solidFill>
                <a:srgbClr val="202020"/>
              </a:solidFill>
              <a:latin typeface="Oswal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28800" y="948962"/>
            <a:ext cx="5308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250" dirty="0">
                <a:solidFill>
                  <a:srgbClr val="202020"/>
                </a:solidFill>
                <a:ea typeface="S-Core Dream 3 Light"/>
              </a:rPr>
              <a:t>기대효과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660900"/>
            <a:ext cx="542925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78" y="1968500"/>
            <a:ext cx="6388100" cy="495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594100" y="2095500"/>
            <a:ext cx="195580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200" b="1" dirty="0">
                <a:solidFill>
                  <a:srgbClr val="202020"/>
                </a:solidFill>
                <a:latin typeface="Oswald SemiBold"/>
              </a:rPr>
              <a:t>#</a:t>
            </a:r>
            <a:r>
              <a:rPr lang="ko-KR" altLang="en-US" sz="1200" b="1" dirty="0">
                <a:solidFill>
                  <a:srgbClr val="202020"/>
                </a:solidFill>
                <a:latin typeface="Oswald SemiBold"/>
              </a:rPr>
              <a:t>효과적인 코딩 학습 도구</a:t>
            </a:r>
            <a:endParaRPr lang="en-US" sz="1200" b="1" dirty="0">
              <a:solidFill>
                <a:srgbClr val="202020"/>
              </a:solidFill>
              <a:latin typeface="Oswal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57928" y="2095500"/>
            <a:ext cx="31115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300">
                <a:solidFill>
                  <a:srgbClr val="202020"/>
                </a:solidFill>
                <a:latin typeface="Oswald Semi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27028" y="3359150"/>
            <a:ext cx="1889944" cy="196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200" b="1" dirty="0">
                <a:solidFill>
                  <a:srgbClr val="202020"/>
                </a:solidFill>
                <a:latin typeface="Oswald SemiBold"/>
              </a:rPr>
              <a:t>#</a:t>
            </a:r>
            <a:r>
              <a:rPr lang="ko-KR" altLang="en-US" sz="1200" b="1" dirty="0">
                <a:solidFill>
                  <a:srgbClr val="202020"/>
                </a:solidFill>
                <a:latin typeface="Oswald SemiBold"/>
              </a:rPr>
              <a:t>편리한 프로그래밍 툴</a:t>
            </a:r>
            <a:endParaRPr lang="en-US" sz="1200" b="1" dirty="0">
              <a:solidFill>
                <a:srgbClr val="202020"/>
              </a:solidFill>
              <a:latin typeface="Oswal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57928" y="2717800"/>
            <a:ext cx="31115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300">
                <a:solidFill>
                  <a:srgbClr val="202020"/>
                </a:solidFill>
                <a:latin typeface="Oswald SemiBold"/>
              </a:rPr>
              <a:t>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278" y="2159000"/>
            <a:ext cx="133350" cy="114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645789" y="2670175"/>
            <a:ext cx="1852422" cy="311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200" b="1" dirty="0">
                <a:solidFill>
                  <a:srgbClr val="202020"/>
                </a:solidFill>
                <a:latin typeface="Oswald SemiBold"/>
              </a:rPr>
              <a:t>#</a:t>
            </a:r>
            <a:r>
              <a:rPr lang="ko-KR" altLang="en-US" sz="1200" b="1" dirty="0">
                <a:solidFill>
                  <a:srgbClr val="202020"/>
                </a:solidFill>
                <a:latin typeface="Oswald SemiBold"/>
              </a:rPr>
              <a:t>코칭 시스템 활용</a:t>
            </a:r>
            <a:endParaRPr lang="en-US" sz="1200" b="1" dirty="0">
              <a:solidFill>
                <a:srgbClr val="202020"/>
              </a:solidFill>
              <a:latin typeface="Oswal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57928" y="3340100"/>
            <a:ext cx="31115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300">
                <a:solidFill>
                  <a:srgbClr val="202020"/>
                </a:solidFill>
                <a:latin typeface="Oswald SemiBold"/>
              </a:rPr>
              <a:t>3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278" y="2787650"/>
            <a:ext cx="133350" cy="114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278" y="3409950"/>
            <a:ext cx="133350" cy="114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899228" y="3975100"/>
            <a:ext cx="838200" cy="209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1200" dirty="0">
              <a:solidFill>
                <a:srgbClr val="202020"/>
              </a:solidFill>
              <a:latin typeface="Oswald Semi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57928" y="3962400"/>
            <a:ext cx="31115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1300" dirty="0">
              <a:solidFill>
                <a:srgbClr val="202020"/>
              </a:solidFill>
              <a:latin typeface="Oswald SemiBold"/>
            </a:endParaRP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20CCFE61-79B9-B1D0-811C-8CEAF7569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660900"/>
            <a:ext cx="678815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52FF6-B170-B6FD-B806-AF49C99BC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A69F224-B4DC-D0B5-4C1D-BAAF705EA280}"/>
              </a:ext>
            </a:extLst>
          </p:cNvPr>
          <p:cNvSpPr txBox="1"/>
          <p:nvPr/>
        </p:nvSpPr>
        <p:spPr>
          <a:xfrm>
            <a:off x="4038600" y="762000"/>
            <a:ext cx="889000" cy="209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200" dirty="0">
                <a:solidFill>
                  <a:srgbClr val="202020"/>
                </a:solidFill>
                <a:latin typeface="Oswald SemiBold"/>
              </a:rPr>
              <a:t>CONTENTS </a:t>
            </a:r>
            <a:r>
              <a:rPr lang="en-US" altLang="ko-KR" sz="1200" dirty="0">
                <a:solidFill>
                  <a:srgbClr val="202020"/>
                </a:solidFill>
                <a:latin typeface="Oswald SemiBold"/>
              </a:rPr>
              <a:t>4</a:t>
            </a:r>
            <a:endParaRPr lang="en-US" sz="1200" dirty="0">
              <a:solidFill>
                <a:srgbClr val="202020"/>
              </a:solidFill>
              <a:latin typeface="Oswal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EFCC02-71D0-0B66-4BB0-06CC350DC46D}"/>
              </a:ext>
            </a:extLst>
          </p:cNvPr>
          <p:cNvSpPr txBox="1"/>
          <p:nvPr/>
        </p:nvSpPr>
        <p:spPr>
          <a:xfrm>
            <a:off x="1828800" y="948962"/>
            <a:ext cx="5308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250" dirty="0">
                <a:solidFill>
                  <a:srgbClr val="202020"/>
                </a:solidFill>
                <a:ea typeface="S-Core Dream 3 Light"/>
              </a:rPr>
              <a:t>기존 시스템과의 차별성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61950A2-7E95-1FBD-6414-CACB63F4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230D94-F4F1-A597-8E4D-2575296E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660900"/>
            <a:ext cx="5429250" cy="254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A9966F92-FFB3-4463-E690-CAE80475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2742F013-DC1A-0416-67CF-243BD2EB122A}"/>
              </a:ext>
            </a:extLst>
          </p:cNvPr>
          <p:cNvSpPr txBox="1"/>
          <p:nvPr/>
        </p:nvSpPr>
        <p:spPr>
          <a:xfrm>
            <a:off x="1768600" y="3940538"/>
            <a:ext cx="838200" cy="209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1200" dirty="0">
              <a:solidFill>
                <a:srgbClr val="202020"/>
              </a:solidFill>
              <a:latin typeface="Oswald SemiBold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5869CDCD-D3D1-847C-A576-DADABD99E1E3}"/>
              </a:ext>
            </a:extLst>
          </p:cNvPr>
          <p:cNvSpPr txBox="1"/>
          <p:nvPr/>
        </p:nvSpPr>
        <p:spPr>
          <a:xfrm>
            <a:off x="1527300" y="3927838"/>
            <a:ext cx="31115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1300" dirty="0">
              <a:solidFill>
                <a:srgbClr val="202020"/>
              </a:solidFill>
              <a:latin typeface="Oswald SemiBold"/>
            </a:endParaRP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4427B323-C98B-8484-26EE-5B53FE026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4660900"/>
            <a:ext cx="6788150" cy="25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CFBB9B9-0987-645C-CFE6-5CDF0816DFA1}"/>
              </a:ext>
            </a:extLst>
          </p:cNvPr>
          <p:cNvGrpSpPr/>
          <p:nvPr/>
        </p:nvGrpSpPr>
        <p:grpSpPr>
          <a:xfrm>
            <a:off x="601209" y="1858009"/>
            <a:ext cx="1437911" cy="2370184"/>
            <a:chOff x="3644900" y="4000500"/>
            <a:chExt cx="3340100" cy="4762500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7231331F-3DE6-7557-2493-2761B2B5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8023F22B-B018-FA60-D889-367FE0A6A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5E70099A-D6A7-F522-6E13-7FE77998E556}"/>
                </a:ext>
              </a:extLst>
            </p:cNvPr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endParaRPr lang="en-US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3D23DDE5-4611-DAF9-A656-50B841D5D7C3}"/>
                </a:ext>
              </a:extLst>
            </p:cNvPr>
            <p:cNvSpPr txBox="1"/>
            <p:nvPr/>
          </p:nvSpPr>
          <p:spPr>
            <a:xfrm>
              <a:off x="3879532" y="5623856"/>
              <a:ext cx="2857500" cy="14915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100" dirty="0">
                  <a:solidFill>
                    <a:srgbClr val="202020"/>
                  </a:solidFill>
                  <a:latin typeface="Oswald SemiBold"/>
                </a:rPr>
                <a:t>#</a:t>
              </a:r>
              <a:r>
                <a:rPr lang="ko-KR" altLang="en-US" sz="1100" b="1" dirty="0">
                  <a:solidFill>
                    <a:srgbClr val="202020"/>
                  </a:solidFill>
                  <a:latin typeface="Oswald SemiBold"/>
                </a:rPr>
                <a:t> 블록 코딩 학습 도구와 </a:t>
              </a:r>
              <a:r>
                <a:rPr lang="ko-KR" altLang="en-US" sz="1100" b="1" dirty="0" err="1">
                  <a:solidFill>
                    <a:srgbClr val="202020"/>
                  </a:solidFill>
                  <a:latin typeface="Oswald SemiBold"/>
                </a:rPr>
                <a:t>노코드툴의</a:t>
              </a:r>
              <a:r>
                <a:rPr lang="ko-KR" altLang="en-US" sz="1100" b="1" dirty="0">
                  <a:solidFill>
                    <a:srgbClr val="202020"/>
                  </a:solidFill>
                  <a:latin typeface="Oswald SemiBold"/>
                </a:rPr>
                <a:t> 기능을 상호보완</a:t>
              </a:r>
              <a:endParaRPr lang="en-US" sz="11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43866CBC-0470-06D4-DD9B-919E9A0E95A2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3150">
                  <a:solidFill>
                    <a:srgbClr val="202020"/>
                  </a:solidFill>
                  <a:latin typeface="Oswald SemiBold"/>
                </a:rPr>
                <a:t>1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6829D6-61FA-9456-2EBC-BA667B7DB484}"/>
              </a:ext>
            </a:extLst>
          </p:cNvPr>
          <p:cNvGrpSpPr/>
          <p:nvPr/>
        </p:nvGrpSpPr>
        <p:grpSpPr>
          <a:xfrm>
            <a:off x="2200797" y="1845647"/>
            <a:ext cx="1437911" cy="2370184"/>
            <a:chOff x="3644900" y="4000500"/>
            <a:chExt cx="3340100" cy="4762500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A09AA11F-2899-D4B7-62D3-21C32DB9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40CE6210-84A9-DBFF-B683-A753C7FF2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DF72D42D-253C-482E-3ED9-AE1B92D7E918}"/>
                </a:ext>
              </a:extLst>
            </p:cNvPr>
            <p:cNvSpPr txBox="1"/>
            <p:nvPr/>
          </p:nvSpPr>
          <p:spPr>
            <a:xfrm>
              <a:off x="3850738" y="6648695"/>
              <a:ext cx="3036046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기존 </a:t>
              </a:r>
              <a:r>
                <a:rPr lang="en-US" altLang="ko-KR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AI </a:t>
              </a:r>
              <a:r>
                <a:rPr lang="ko-KR" altLang="en-US" sz="800" spc="-50" dirty="0" err="1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챗봇은</a:t>
              </a:r>
              <a:r>
                <a:rPr lang="ko-KR" altLang="en-US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 결과 위주</a:t>
              </a:r>
              <a:endParaRPr lang="en-US" altLang="ko-KR" sz="800" spc="-50" dirty="0">
                <a:solidFill>
                  <a:srgbClr val="202020">
                    <a:alpha val="70196"/>
                  </a:srgbClr>
                </a:solidFill>
                <a:latin typeface="+mn-lt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출력으로 인해 학습 의욕 저하</a:t>
              </a:r>
              <a:r>
                <a:rPr lang="en-US" altLang="ko-KR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,</a:t>
              </a:r>
            </a:p>
            <a:p>
              <a:pPr lvl="0" algn="ctr">
                <a:lnSpc>
                  <a:spcPct val="141100"/>
                </a:lnSpc>
              </a:pPr>
              <a:r>
                <a:rPr lang="ko-KR" altLang="en-US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개념 이해도 하락</a:t>
              </a:r>
              <a:r>
                <a:rPr lang="en-US" altLang="ko-KR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.</a:t>
              </a:r>
            </a:p>
            <a:p>
              <a:pPr lvl="0" algn="ctr">
                <a:lnSpc>
                  <a:spcPct val="141100"/>
                </a:lnSpc>
              </a:pPr>
              <a:r>
                <a:rPr lang="ko-KR" altLang="en-US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이를 </a:t>
              </a:r>
              <a:r>
                <a:rPr lang="en-US" altLang="ko-KR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‘</a:t>
              </a:r>
              <a:r>
                <a:rPr lang="ko-KR" altLang="en-US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학습 위주</a:t>
              </a:r>
              <a:r>
                <a:rPr lang="en-US" altLang="ko-KR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’ </a:t>
              </a:r>
              <a:r>
                <a:rPr lang="ko-KR" altLang="en-US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징검다리 </a:t>
              </a:r>
              <a:endParaRPr lang="en-US" altLang="ko-KR" sz="800" spc="-50" dirty="0">
                <a:solidFill>
                  <a:srgbClr val="202020">
                    <a:alpha val="70196"/>
                  </a:srgbClr>
                </a:solidFill>
                <a:latin typeface="+mn-lt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800" spc="-50" dirty="0">
                  <a:solidFill>
                    <a:srgbClr val="202020">
                      <a:alpha val="70196"/>
                    </a:srgbClr>
                  </a:solidFill>
                  <a:latin typeface="+mn-lt"/>
                </a:rPr>
                <a:t>방식으로 해결</a:t>
              </a:r>
              <a:endParaRPr lang="en-US" altLang="ko-KR" sz="800" spc="-50" dirty="0">
                <a:solidFill>
                  <a:srgbClr val="202020">
                    <a:alpha val="70196"/>
                  </a:srgbClr>
                </a:solidFill>
                <a:latin typeface="+mn-lt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F31703B-7B7C-A344-C07C-DAAE24B54882}"/>
                </a:ext>
              </a:extLst>
            </p:cNvPr>
            <p:cNvSpPr txBox="1"/>
            <p:nvPr/>
          </p:nvSpPr>
          <p:spPr>
            <a:xfrm>
              <a:off x="3772220" y="5651480"/>
              <a:ext cx="3098799" cy="10016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100" b="1" dirty="0">
                  <a:solidFill>
                    <a:srgbClr val="2020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 </a:t>
              </a:r>
              <a:r>
                <a:rPr lang="ko-KR" altLang="en-US" sz="1100" b="1" dirty="0">
                  <a:solidFill>
                    <a:srgbClr val="2020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물고기 제공이 아닌 물고기 잡는 법 학습</a:t>
              </a:r>
              <a:endParaRPr lang="en-US" sz="1100" b="1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7329A904-0F52-A77A-69DC-371A34EF4D34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3150" dirty="0">
                  <a:solidFill>
                    <a:srgbClr val="202020"/>
                  </a:solidFill>
                  <a:latin typeface="Oswald SemiBold"/>
                </a:rPr>
                <a:t>2</a:t>
              </a:r>
              <a:endParaRPr lang="en-US" sz="315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9009E66-0577-94B4-C6C6-1F240250F616}"/>
              </a:ext>
            </a:extLst>
          </p:cNvPr>
          <p:cNvGrpSpPr/>
          <p:nvPr/>
        </p:nvGrpSpPr>
        <p:grpSpPr>
          <a:xfrm>
            <a:off x="3806127" y="1854199"/>
            <a:ext cx="1437911" cy="2370184"/>
            <a:chOff x="3644900" y="4000500"/>
            <a:chExt cx="3340100" cy="4762500"/>
          </a:xfrm>
        </p:grpSpPr>
        <p:pic>
          <p:nvPicPr>
            <p:cNvPr id="35" name="Picture 5">
              <a:extLst>
                <a:ext uri="{FF2B5EF4-FFF2-40B4-BE49-F238E27FC236}">
                  <a16:creationId xmlns:a16="http://schemas.microsoft.com/office/drawing/2014/main" id="{02FA460F-BBA8-DCEB-76E9-BB66D63D1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36" name="Picture 8">
              <a:extLst>
                <a:ext uri="{FF2B5EF4-FFF2-40B4-BE49-F238E27FC236}">
                  <a16:creationId xmlns:a16="http://schemas.microsoft.com/office/drawing/2014/main" id="{588C4CBC-08B5-9C5B-2B16-FED87B108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5A3F77EA-6E89-54C7-BDD0-0F5BAC42F8D3}"/>
                </a:ext>
              </a:extLst>
            </p:cNvPr>
            <p:cNvSpPr txBox="1"/>
            <p:nvPr/>
          </p:nvSpPr>
          <p:spPr>
            <a:xfrm>
              <a:off x="3898900" y="6451599"/>
              <a:ext cx="2844801" cy="19452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기능 구현 과정 내에서 현재 상황을 시각화하고 </a:t>
              </a:r>
              <a:r>
                <a:rPr lang="ko-KR" altLang="en-US" sz="850" spc="-50" dirty="0" err="1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구조탭와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850" spc="-50" dirty="0" err="1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코드탭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동시에 변동 상황을 확인할 수 있어</a:t>
              </a: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실시간으로 결과물에 대한 높은 신뢰도와 이해도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69B6F15C-47BC-4270-494C-A27C8F158084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100" b="1" dirty="0">
                  <a:solidFill>
                    <a:srgbClr val="202020"/>
                  </a:solidFill>
                  <a:latin typeface="Oswald SemiBold"/>
                </a:rPr>
                <a:t># </a:t>
              </a:r>
              <a:r>
                <a:rPr lang="ko-KR" altLang="en-US" sz="1100" b="1" dirty="0">
                  <a:solidFill>
                    <a:srgbClr val="202020"/>
                  </a:solidFill>
                  <a:latin typeface="Oswald SemiBold"/>
                </a:rPr>
                <a:t>코드 결과 신뢰성</a:t>
              </a:r>
              <a:endParaRPr lang="en-US" sz="1100" b="1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108EE753-8A95-7381-1FCD-9C84B94E545D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3150" dirty="0">
                  <a:solidFill>
                    <a:srgbClr val="202020"/>
                  </a:solidFill>
                  <a:latin typeface="Oswald SemiBold"/>
                </a:rPr>
                <a:t>3</a:t>
              </a:r>
              <a:endParaRPr lang="en-US" sz="315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D729DF-1E09-2472-1DEB-47A74493E28F}"/>
              </a:ext>
            </a:extLst>
          </p:cNvPr>
          <p:cNvGrpSpPr/>
          <p:nvPr/>
        </p:nvGrpSpPr>
        <p:grpSpPr>
          <a:xfrm>
            <a:off x="5405715" y="1858009"/>
            <a:ext cx="1437911" cy="2370184"/>
            <a:chOff x="3644900" y="4000500"/>
            <a:chExt cx="3340100" cy="4762500"/>
          </a:xfrm>
        </p:grpSpPr>
        <p:pic>
          <p:nvPicPr>
            <p:cNvPr id="41" name="Picture 5">
              <a:extLst>
                <a:ext uri="{FF2B5EF4-FFF2-40B4-BE49-F238E27FC236}">
                  <a16:creationId xmlns:a16="http://schemas.microsoft.com/office/drawing/2014/main" id="{69A5AECE-FD30-085C-D9B6-C9411CEC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E2338109-119A-748B-9E05-A5EB63D9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E6C91114-82B4-01A4-6D5C-3506712D49AB}"/>
                </a:ext>
              </a:extLst>
            </p:cNvPr>
            <p:cNvSpPr txBox="1"/>
            <p:nvPr/>
          </p:nvSpPr>
          <p:spPr>
            <a:xfrm>
              <a:off x="3886201" y="6562659"/>
              <a:ext cx="2844801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사용자의 질문에 답변을 제공하기 보단 사용자가 답변을 스스로 답변을 찾아갈 수 있는 재질문을 하는 소통 방식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15BE3C28-76F1-0000-B80B-C2A3BD22A8D2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100" b="1" dirty="0">
                  <a:solidFill>
                    <a:srgbClr val="202020"/>
                  </a:solidFill>
                  <a:latin typeface="Oswald SemiBold"/>
                </a:rPr>
                <a:t>#</a:t>
              </a:r>
              <a:r>
                <a:rPr lang="ko-KR" altLang="en-US" sz="1100" b="1" dirty="0">
                  <a:solidFill>
                    <a:srgbClr val="202020"/>
                  </a:solidFill>
                  <a:latin typeface="Oswald SemiBold"/>
                </a:rPr>
                <a:t>산파술식 학습법</a:t>
              </a:r>
              <a:endParaRPr lang="en-US" sz="1100" b="1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D3C021C2-1EA7-A9E9-EA43-459FC0E537D6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3150" dirty="0">
                  <a:solidFill>
                    <a:srgbClr val="202020"/>
                  </a:solidFill>
                  <a:latin typeface="Oswald SemiBold"/>
                </a:rPr>
                <a:t>4</a:t>
              </a:r>
              <a:endParaRPr lang="en-US" sz="315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sp>
        <p:nvSpPr>
          <p:cNvPr id="52" name="TextBox 12">
            <a:extLst>
              <a:ext uri="{FF2B5EF4-FFF2-40B4-BE49-F238E27FC236}">
                <a16:creationId xmlns:a16="http://schemas.microsoft.com/office/drawing/2014/main" id="{E1F95D14-8F25-DADE-5367-2FE48B5C5331}"/>
              </a:ext>
            </a:extLst>
          </p:cNvPr>
          <p:cNvSpPr txBox="1"/>
          <p:nvPr/>
        </p:nvSpPr>
        <p:spPr>
          <a:xfrm>
            <a:off x="658929" y="3290932"/>
            <a:ext cx="1333207" cy="8785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80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블록 코딩 학습 도구의 부족한 </a:t>
            </a:r>
            <a:r>
              <a:rPr lang="ko-KR" altLang="en-US" sz="800" spc="-50" dirty="0" err="1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실질성</a:t>
            </a:r>
            <a:r>
              <a:rPr lang="en-US" altLang="ko-KR" sz="80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난이도</a:t>
            </a:r>
            <a:r>
              <a:rPr lang="en-US" altLang="ko-KR" sz="80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흥미도</a:t>
            </a:r>
            <a:r>
              <a:rPr lang="en-US" altLang="ko-KR" sz="80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80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 </a:t>
            </a:r>
            <a:endParaRPr lang="en-US" altLang="ko-KR" sz="800" spc="-50" dirty="0">
              <a:solidFill>
                <a:srgbClr val="202020">
                  <a:alpha val="70196"/>
                </a:srgb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sz="800" spc="-50" dirty="0" err="1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노코드툴의</a:t>
            </a:r>
            <a:r>
              <a:rPr lang="ko-KR" altLang="en-US" sz="80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 부족한 학습용이성</a:t>
            </a:r>
            <a:r>
              <a:rPr lang="en-US" altLang="ko-KR" sz="80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기초 필요 등의 한계 극복</a:t>
            </a:r>
            <a:endParaRPr lang="en-US" sz="800" spc="-50" dirty="0">
              <a:solidFill>
                <a:srgbClr val="202020">
                  <a:alpha val="70196"/>
                </a:srgb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B95D1EA-C52F-FD52-1F42-B1293F55F3FC}"/>
              </a:ext>
            </a:extLst>
          </p:cNvPr>
          <p:cNvGrpSpPr/>
          <p:nvPr/>
        </p:nvGrpSpPr>
        <p:grpSpPr>
          <a:xfrm>
            <a:off x="6990617" y="1845647"/>
            <a:ext cx="1437911" cy="2370184"/>
            <a:chOff x="3644900" y="4000500"/>
            <a:chExt cx="3340100" cy="4762500"/>
          </a:xfrm>
        </p:grpSpPr>
        <p:pic>
          <p:nvPicPr>
            <p:cNvPr id="54" name="Picture 5">
              <a:extLst>
                <a:ext uri="{FF2B5EF4-FFF2-40B4-BE49-F238E27FC236}">
                  <a16:creationId xmlns:a16="http://schemas.microsoft.com/office/drawing/2014/main" id="{A9C27B94-AFEE-B18D-EC69-6CACAF8C5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55" name="Picture 8">
              <a:extLst>
                <a:ext uri="{FF2B5EF4-FFF2-40B4-BE49-F238E27FC236}">
                  <a16:creationId xmlns:a16="http://schemas.microsoft.com/office/drawing/2014/main" id="{B9FBA979-2FE6-B9EA-29DF-CC248183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062528E3-97F6-B93F-8E37-965781F425C5}"/>
                </a:ext>
              </a:extLst>
            </p:cNvPr>
            <p:cNvSpPr txBox="1"/>
            <p:nvPr/>
          </p:nvSpPr>
          <p:spPr>
            <a:xfrm>
              <a:off x="3886201" y="6562659"/>
              <a:ext cx="2844801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코드 구현 후 종료가 아닌 학습 과정을 통해 </a:t>
              </a:r>
              <a:r>
                <a:rPr lang="ko-KR" altLang="en-US" sz="850" spc="-50" dirty="0" err="1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맞춤화된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850" spc="-50" dirty="0" err="1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챗봇이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하나의 계정을 사용하는 내내 마치 나만의 코딩 친구처럼 작동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7" name="TextBox 13">
              <a:extLst>
                <a:ext uri="{FF2B5EF4-FFF2-40B4-BE49-F238E27FC236}">
                  <a16:creationId xmlns:a16="http://schemas.microsoft.com/office/drawing/2014/main" id="{8A335123-1397-93F1-AEB4-7A209D1B3531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200" dirty="0">
                  <a:solidFill>
                    <a:srgbClr val="202020"/>
                  </a:solidFill>
                  <a:latin typeface="Oswald SemiBold"/>
                </a:rPr>
                <a:t># </a:t>
              </a:r>
              <a:r>
                <a:rPr lang="ko-KR" altLang="en-US" sz="1100" b="1" dirty="0" err="1">
                  <a:solidFill>
                    <a:srgbClr val="202020"/>
                  </a:solidFill>
                  <a:latin typeface="Oswald SemiBold"/>
                </a:rPr>
                <a:t>챗봇과</a:t>
              </a:r>
              <a:r>
                <a:rPr lang="ko-KR" altLang="en-US" sz="1100" b="1" dirty="0">
                  <a:solidFill>
                    <a:srgbClr val="202020"/>
                  </a:solidFill>
                  <a:latin typeface="Oswald SemiBold"/>
                </a:rPr>
                <a:t> 친밀성</a:t>
              </a:r>
              <a:endParaRPr lang="en-US" sz="1200" b="1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58" name="TextBox 18">
              <a:extLst>
                <a:ext uri="{FF2B5EF4-FFF2-40B4-BE49-F238E27FC236}">
                  <a16:creationId xmlns:a16="http://schemas.microsoft.com/office/drawing/2014/main" id="{BE76E415-EB8C-6567-B017-4B44E980D65E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3150" dirty="0">
                  <a:solidFill>
                    <a:srgbClr val="202020"/>
                  </a:solidFill>
                  <a:latin typeface="Oswald SemiBold"/>
                </a:rPr>
                <a:t>5</a:t>
              </a:r>
              <a:endParaRPr lang="en-US" sz="315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201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FA4E4-337C-0976-60AD-D62CA2C06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7AB3BB-7142-ED8D-13A3-E0E402BF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8" y="247650"/>
            <a:ext cx="8648700" cy="46482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D0D5D1C-8BAD-CFF4-D41C-92E7555DFDF0}"/>
              </a:ext>
            </a:extLst>
          </p:cNvPr>
          <p:cNvSpPr txBox="1"/>
          <p:nvPr/>
        </p:nvSpPr>
        <p:spPr>
          <a:xfrm>
            <a:off x="3580398" y="1073150"/>
            <a:ext cx="17907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350" spc="-90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SemiBold"/>
              </a:rPr>
              <a:t>0</a:t>
            </a:r>
            <a:r>
              <a:rPr lang="en-US" altLang="ko-KR" sz="11350" spc="-90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SemiBold"/>
              </a:rPr>
              <a:t>5</a:t>
            </a:r>
            <a:endParaRPr lang="en-US" sz="11350" spc="-900" dirty="0">
              <a:solidFill>
                <a:schemeClr val="tx1">
                  <a:lumMod val="50000"/>
                  <a:lumOff val="50000"/>
                </a:schemeClr>
              </a:solidFill>
              <a:latin typeface="Oswald Semi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C7F8383-F0BA-DF3F-F59A-392160A0E829}"/>
              </a:ext>
            </a:extLst>
          </p:cNvPr>
          <p:cNvSpPr txBox="1"/>
          <p:nvPr/>
        </p:nvSpPr>
        <p:spPr>
          <a:xfrm>
            <a:off x="2670175" y="3036570"/>
            <a:ext cx="38036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50" b="1" spc="-250" dirty="0">
                <a:solidFill>
                  <a:srgbClr val="202020"/>
                </a:solidFill>
                <a:latin typeface="Abadi" panose="020B0604020104020204" pitchFamily="34" charset="0"/>
              </a:rPr>
              <a:t>역할 </a:t>
            </a:r>
            <a:r>
              <a:rPr lang="en-US" altLang="ko-KR" sz="2750" b="1" spc="-250" dirty="0">
                <a:solidFill>
                  <a:srgbClr val="202020"/>
                </a:solidFill>
                <a:latin typeface="Abadi" panose="020B0604020104020204" pitchFamily="34" charset="0"/>
              </a:rPr>
              <a:t>&amp;  </a:t>
            </a:r>
            <a:r>
              <a:rPr lang="ko-KR" altLang="en-US" sz="2750" b="1" spc="-250" dirty="0">
                <a:solidFill>
                  <a:srgbClr val="202020"/>
                </a:solidFill>
                <a:latin typeface="Abadi" panose="020B0604020104020204" pitchFamily="34" charset="0"/>
              </a:rPr>
              <a:t>계획</a:t>
            </a:r>
            <a:endParaRPr lang="en-US" sz="2750" b="1" spc="-250" dirty="0">
              <a:solidFill>
                <a:srgbClr val="202020"/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7AF8991-3938-1F82-6CD0-7407FE5C8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69E379B-F46F-CC09-2E9B-CFE402BF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F9F310B1-EEC6-507A-892A-A980EA774883}"/>
              </a:ext>
            </a:extLst>
          </p:cNvPr>
          <p:cNvSpPr txBox="1"/>
          <p:nvPr/>
        </p:nvSpPr>
        <p:spPr>
          <a:xfrm>
            <a:off x="4067175" y="1192530"/>
            <a:ext cx="99695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350" dirty="0">
                <a:solidFill>
                  <a:srgbClr val="202020">
                    <a:alpha val="40000"/>
                  </a:srgbClr>
                </a:solidFill>
                <a:latin typeface="Oswald SemiBold"/>
              </a:rPr>
              <a:t>CHAPTER</a:t>
            </a:r>
          </a:p>
        </p:txBody>
      </p:sp>
      <p:pic>
        <p:nvPicPr>
          <p:cNvPr id="13" name="Picture 24">
            <a:extLst>
              <a:ext uri="{FF2B5EF4-FFF2-40B4-BE49-F238E27FC236}">
                <a16:creationId xmlns:a16="http://schemas.microsoft.com/office/drawing/2014/main" id="{497D0E5E-9319-F354-C0DA-C44B9F271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50" y="4673600"/>
            <a:ext cx="81534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43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2450" y="2000250"/>
            <a:ext cx="16700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0150" y="2000250"/>
            <a:ext cx="16700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1500" y="2000250"/>
            <a:ext cx="16700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2305050" y="2781300"/>
            <a:ext cx="70485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4"/>
          <p:cNvSpPr txBox="1"/>
          <p:nvPr/>
        </p:nvSpPr>
        <p:spPr>
          <a:xfrm>
            <a:off x="4124450" y="736450"/>
            <a:ext cx="8889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CONTENTS 4</a:t>
            </a:r>
            <a:endParaRPr sz="700"/>
          </a:p>
        </p:txBody>
      </p:sp>
      <p:sp>
        <p:nvSpPr>
          <p:cNvPr id="490" name="Google Shape;490;p64"/>
          <p:cNvSpPr txBox="1"/>
          <p:nvPr/>
        </p:nvSpPr>
        <p:spPr>
          <a:xfrm>
            <a:off x="1917700" y="946150"/>
            <a:ext cx="530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ROLES</a:t>
            </a:r>
            <a:endParaRPr sz="700"/>
          </a:p>
        </p:txBody>
      </p:sp>
      <p:sp>
        <p:nvSpPr>
          <p:cNvPr id="491" name="Google Shape;491;p64"/>
          <p:cNvSpPr txBox="1"/>
          <p:nvPr/>
        </p:nvSpPr>
        <p:spPr>
          <a:xfrm>
            <a:off x="1949450" y="3225800"/>
            <a:ext cx="1422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298450" rtl="0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 b="1" dirty="0"/>
              <a:t>요구사항 분석</a:t>
            </a:r>
            <a:endParaRPr sz="1100" b="1" dirty="0"/>
          </a:p>
          <a:p>
            <a:pPr marL="457200" marR="0" lvl="0" indent="-298450" rtl="0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 b="1" dirty="0"/>
              <a:t>UI/UX 설계</a:t>
            </a:r>
            <a:endParaRPr sz="1100" b="1" dirty="0"/>
          </a:p>
        </p:txBody>
      </p:sp>
      <p:sp>
        <p:nvSpPr>
          <p:cNvPr id="492" name="Google Shape;492;p64"/>
          <p:cNvSpPr txBox="1"/>
          <p:nvPr/>
        </p:nvSpPr>
        <p:spPr>
          <a:xfrm>
            <a:off x="1943100" y="2895600"/>
            <a:ext cx="14289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FRONT-END</a:t>
            </a:r>
            <a:endParaRPr sz="700"/>
          </a:p>
        </p:txBody>
      </p:sp>
      <p:sp>
        <p:nvSpPr>
          <p:cNvPr id="493" name="Google Shape;493;p64"/>
          <p:cNvSpPr txBox="1"/>
          <p:nvPr/>
        </p:nvSpPr>
        <p:spPr>
          <a:xfrm>
            <a:off x="3860800" y="3225800"/>
            <a:ext cx="1422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298450" rtl="0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 b="1" dirty="0"/>
              <a:t>요구사항 분석</a:t>
            </a:r>
            <a:endParaRPr sz="1100" b="1" dirty="0"/>
          </a:p>
          <a:p>
            <a:pPr marL="457200" marR="0" lvl="0" indent="-298450" rtl="0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 b="1" dirty="0"/>
              <a:t>DB 설계</a:t>
            </a:r>
            <a:endParaRPr sz="1100" b="1" dirty="0"/>
          </a:p>
          <a:p>
            <a:pPr marL="457200" marR="0" lvl="0" indent="-298450" rtl="0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 b="1" dirty="0"/>
              <a:t>API 설계</a:t>
            </a:r>
            <a:endParaRPr sz="1100" b="1" dirty="0"/>
          </a:p>
        </p:txBody>
      </p:sp>
      <p:sp>
        <p:nvSpPr>
          <p:cNvPr id="494" name="Google Shape;494;p64"/>
          <p:cNvSpPr txBox="1"/>
          <p:nvPr/>
        </p:nvSpPr>
        <p:spPr>
          <a:xfrm>
            <a:off x="3854450" y="2895600"/>
            <a:ext cx="14289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BACK-END</a:t>
            </a:r>
            <a:endParaRPr sz="700"/>
          </a:p>
        </p:txBody>
      </p:sp>
      <p:sp>
        <p:nvSpPr>
          <p:cNvPr id="495" name="Google Shape;495;p64"/>
          <p:cNvSpPr txBox="1"/>
          <p:nvPr/>
        </p:nvSpPr>
        <p:spPr>
          <a:xfrm>
            <a:off x="5778500" y="3225800"/>
            <a:ext cx="1422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298450" rtl="0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 b="1" dirty="0"/>
              <a:t>요구사항 분석</a:t>
            </a:r>
            <a:endParaRPr sz="1100" b="1" dirty="0"/>
          </a:p>
          <a:p>
            <a:pPr marL="457200" marR="0" lvl="0" indent="-298450" rtl="0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 b="1" dirty="0"/>
              <a:t>모델 설계</a:t>
            </a:r>
            <a:endParaRPr sz="1100" b="1" dirty="0"/>
          </a:p>
          <a:p>
            <a:pPr marL="457200" marR="0" lvl="0" indent="-298450" rtl="0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 b="1" dirty="0"/>
              <a:t>API 설계</a:t>
            </a:r>
            <a:endParaRPr sz="1100" b="1" dirty="0"/>
          </a:p>
        </p:txBody>
      </p:sp>
      <p:sp>
        <p:nvSpPr>
          <p:cNvPr id="496" name="Google Shape;496;p64"/>
          <p:cNvSpPr txBox="1"/>
          <p:nvPr/>
        </p:nvSpPr>
        <p:spPr>
          <a:xfrm>
            <a:off x="5772150" y="2895600"/>
            <a:ext cx="14289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AI</a:t>
            </a:r>
            <a:endParaRPr sz="700"/>
          </a:p>
        </p:txBody>
      </p:sp>
      <p:sp>
        <p:nvSpPr>
          <p:cNvPr id="497" name="Google Shape;497;p64"/>
          <p:cNvSpPr txBox="1"/>
          <p:nvPr/>
        </p:nvSpPr>
        <p:spPr>
          <a:xfrm>
            <a:off x="2286000" y="2197100"/>
            <a:ext cx="7494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" b="1" dirty="0" err="1"/>
              <a:t>이채은</a:t>
            </a:r>
            <a:r>
              <a:rPr lang="en-US" altLang="ko-KR" sz="700" b="1" dirty="0"/>
              <a:t>, </a:t>
            </a:r>
            <a:r>
              <a:rPr lang="ko-KR" altLang="en-US" sz="700" b="1" dirty="0" err="1"/>
              <a:t>이혜린</a:t>
            </a:r>
            <a:endParaRPr sz="700" b="1" dirty="0"/>
          </a:p>
        </p:txBody>
      </p:sp>
      <p:pic>
        <p:nvPicPr>
          <p:cNvPr id="498" name="Google Shape;498;p6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4222750" y="2781300"/>
            <a:ext cx="70485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4"/>
          <p:cNvSpPr txBox="1"/>
          <p:nvPr/>
        </p:nvSpPr>
        <p:spPr>
          <a:xfrm>
            <a:off x="4197350" y="2197100"/>
            <a:ext cx="7494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" b="1" dirty="0"/>
              <a:t>이주용</a:t>
            </a:r>
            <a:r>
              <a:rPr lang="en-US" altLang="ko-KR" sz="700" b="1" dirty="0"/>
              <a:t>, </a:t>
            </a:r>
            <a:r>
              <a:rPr lang="ko-KR" altLang="en-US" sz="700" b="1" dirty="0"/>
              <a:t>정윤서</a:t>
            </a:r>
            <a:endParaRPr sz="700" b="1" dirty="0"/>
          </a:p>
        </p:txBody>
      </p:sp>
      <p:pic>
        <p:nvPicPr>
          <p:cNvPr id="500" name="Google Shape;500;p6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6134100" y="2781300"/>
            <a:ext cx="70485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4"/>
          <p:cNvSpPr txBox="1"/>
          <p:nvPr/>
        </p:nvSpPr>
        <p:spPr>
          <a:xfrm>
            <a:off x="6115050" y="2197100"/>
            <a:ext cx="7494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" b="1" dirty="0" err="1"/>
              <a:t>정요한</a:t>
            </a:r>
            <a:endParaRPr sz="700" b="1" dirty="0"/>
          </a:p>
        </p:txBody>
      </p:sp>
      <p:pic>
        <p:nvPicPr>
          <p:cNvPr id="502" name="Google Shape;50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950" y="349250"/>
            <a:ext cx="15875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4">
            <a:extLst>
              <a:ext uri="{FF2B5EF4-FFF2-40B4-BE49-F238E27FC236}">
                <a16:creationId xmlns:a16="http://schemas.microsoft.com/office/drawing/2014/main" id="{62C510EF-8855-0A0B-F265-923DB7D30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4660366"/>
            <a:ext cx="81534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5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2305050" y="2781300"/>
            <a:ext cx="70485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5"/>
          <p:cNvSpPr txBox="1"/>
          <p:nvPr/>
        </p:nvSpPr>
        <p:spPr>
          <a:xfrm>
            <a:off x="4038600" y="762000"/>
            <a:ext cx="8890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CONTENTS</a:t>
            </a:r>
            <a:r>
              <a:rPr lang="en-US" altLang="ko" sz="1200" b="0" i="0" u="none" strike="noStrike" cap="none" dirty="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en-US" altLang="ko-KR" sz="1200" b="0" i="0" u="none" strike="noStrike" cap="none" dirty="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5</a:t>
            </a:r>
            <a:endParaRPr sz="1100" dirty="0"/>
          </a:p>
        </p:txBody>
      </p:sp>
      <p:sp>
        <p:nvSpPr>
          <p:cNvPr id="513" name="Google Shape;513;p65"/>
          <p:cNvSpPr txBox="1"/>
          <p:nvPr/>
        </p:nvSpPr>
        <p:spPr>
          <a:xfrm>
            <a:off x="1854200" y="949007"/>
            <a:ext cx="5308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0" i="0" u="none" strike="noStrike" cap="none">
                <a:solidFill>
                  <a:srgbClr val="202020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PLAN</a:t>
            </a:r>
            <a:endParaRPr sz="3000" b="0" i="0" u="none" strike="noStrike" cap="none">
              <a:solidFill>
                <a:srgbClr val="20202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4" name="Google Shape;514;p65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4222750" y="2781300"/>
            <a:ext cx="7048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5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6134100" y="2781300"/>
            <a:ext cx="7048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1950" y="349250"/>
            <a:ext cx="158750" cy="10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0" name="Google Shape;520;p65"/>
          <p:cNvGraphicFramePr/>
          <p:nvPr>
            <p:extLst>
              <p:ext uri="{D42A27DB-BD31-4B8C-83A1-F6EECF244321}">
                <p14:modId xmlns:p14="http://schemas.microsoft.com/office/powerpoint/2010/main" val="247385183"/>
              </p:ext>
            </p:extLst>
          </p:nvPr>
        </p:nvGraphicFramePr>
        <p:xfrm>
          <a:off x="951710" y="1669414"/>
          <a:ext cx="7253280" cy="2587152"/>
        </p:xfrm>
        <a:graphic>
          <a:graphicData uri="http://schemas.openxmlformats.org/drawingml/2006/table">
            <a:tbl>
              <a:tblPr firstRow="1" bandRow="1">
                <a:noFill/>
                <a:tableStyleId>{865212C0-FB4B-4542-A9BE-071031523632}</a:tableStyleId>
              </a:tblPr>
              <a:tblGrid>
                <a:gridCol w="725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3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3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3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53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53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4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u="none" strike="noStrike" cap="none">
                          <a:solidFill>
                            <a:schemeClr val="tx1"/>
                          </a:solidFill>
                        </a:rPr>
                        <a:t>6</a:t>
                      </a:r>
                      <a:endParaRPr sz="12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u="none" strike="noStrike" cap="none">
                          <a:solidFill>
                            <a:schemeClr val="tx1"/>
                          </a:solidFill>
                        </a:rPr>
                        <a:t>7</a:t>
                      </a:r>
                      <a:endParaRPr sz="12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u="none" strike="noStrike" cap="none">
                          <a:solidFill>
                            <a:schemeClr val="tx1"/>
                          </a:solidFill>
                        </a:rPr>
                        <a:t>8</a:t>
                      </a:r>
                      <a:endParaRPr sz="12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u="none" strike="noStrike" cap="none">
                          <a:solidFill>
                            <a:schemeClr val="tx1"/>
                          </a:solidFill>
                        </a:rPr>
                        <a:t>9</a:t>
                      </a:r>
                      <a:endParaRPr sz="12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u="none" strike="noStrike" cap="none">
                          <a:solidFill>
                            <a:schemeClr val="tx1"/>
                          </a:solidFill>
                        </a:rPr>
                        <a:t>10</a:t>
                      </a:r>
                      <a:endParaRPr sz="12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u="none" strike="noStrike" cap="none">
                          <a:solidFill>
                            <a:schemeClr val="tx1"/>
                          </a:solidFill>
                        </a:rPr>
                        <a:t>11</a:t>
                      </a:r>
                      <a:endParaRPr sz="12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u="none" strike="noStrike" cap="none">
                          <a:solidFill>
                            <a:schemeClr val="tx1"/>
                          </a:solidFill>
                        </a:rPr>
                        <a:t>12</a:t>
                      </a:r>
                      <a:endParaRPr sz="12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u="none" strike="noStrike" cap="none">
                          <a:solidFill>
                            <a:schemeClr val="tx1"/>
                          </a:solidFill>
                        </a:rPr>
                        <a:t>13</a:t>
                      </a:r>
                      <a:endParaRPr sz="12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u="none" strike="noStrike" cap="none">
                          <a:solidFill>
                            <a:schemeClr val="tx1"/>
                          </a:solidFill>
                        </a:rPr>
                        <a:t>14</a:t>
                      </a:r>
                      <a:endParaRPr sz="12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u="none" strike="noStrike" cap="none">
                          <a:solidFill>
                            <a:schemeClr val="tx1"/>
                          </a:solidFill>
                        </a:rPr>
                        <a:t>제안서 발표</a:t>
                      </a:r>
                      <a:endParaRPr sz="800" b="1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800" b="1" u="none" strike="noStrike" cap="none">
                          <a:solidFill>
                            <a:schemeClr val="tx1"/>
                          </a:solidFill>
                        </a:rPr>
                        <a:t>요구사항</a:t>
                      </a: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800" b="1" u="none" strike="noStrike" cap="none">
                          <a:solidFill>
                            <a:schemeClr val="tx1"/>
                          </a:solidFill>
                        </a:rPr>
                        <a:t>명세서 제출</a:t>
                      </a:r>
                      <a:endParaRPr sz="800" b="1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800" b="1" u="none" strike="noStrike" cap="none">
                          <a:solidFill>
                            <a:schemeClr val="tx1"/>
                          </a:solidFill>
                        </a:rPr>
                        <a:t>디자인 </a:t>
                      </a: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800" b="1" u="none" strike="noStrike" cap="none">
                          <a:solidFill>
                            <a:schemeClr val="tx1"/>
                          </a:solidFill>
                        </a:rPr>
                        <a:t>명세서 제출</a:t>
                      </a:r>
                      <a:endParaRPr sz="800" b="1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endParaRPr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u="none" strike="noStrike" cap="none" dirty="0">
                          <a:solidFill>
                            <a:schemeClr val="tx1"/>
                          </a:solidFill>
                        </a:rPr>
                        <a:t>최종 결과물</a:t>
                      </a:r>
                      <a:endParaRPr sz="800" b="1" u="none" strike="noStrike" cap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u="none" strike="noStrike" cap="none" dirty="0">
                          <a:solidFill>
                            <a:schemeClr val="tx1"/>
                          </a:solidFill>
                        </a:rPr>
                        <a:t>발표</a:t>
                      </a:r>
                      <a:endParaRPr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4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u="none" strike="noStrike" cap="none">
                          <a:solidFill>
                            <a:schemeClr val="tx1"/>
                          </a:solidFill>
                        </a:rPr>
                        <a:t>Requirement</a:t>
                      </a: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4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u="none" strike="noStrike" cap="none">
                          <a:solidFill>
                            <a:schemeClr val="tx1"/>
                          </a:solidFill>
                        </a:rPr>
                        <a:t>Design</a:t>
                      </a: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4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u="none" strike="noStrike" cap="none">
                          <a:solidFill>
                            <a:schemeClr val="tx1"/>
                          </a:solidFill>
                        </a:rPr>
                        <a:t>Wireframe</a:t>
                      </a: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4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u="none" strike="noStrike" cap="none">
                          <a:solidFill>
                            <a:schemeClr val="tx1"/>
                          </a:solidFill>
                        </a:rPr>
                        <a:t>Testcase</a:t>
                      </a: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4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u="none" strike="noStrike" cap="none">
                          <a:solidFill>
                            <a:schemeClr val="tx1"/>
                          </a:solidFill>
                        </a:rPr>
                        <a:t>Presentation</a:t>
                      </a: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22850" marB="2285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24">
            <a:extLst>
              <a:ext uri="{FF2B5EF4-FFF2-40B4-BE49-F238E27FC236}">
                <a16:creationId xmlns:a16="http://schemas.microsoft.com/office/drawing/2014/main" id="{0133887C-3C7B-B9B9-1C41-1DD1E209A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50" y="4673600"/>
            <a:ext cx="81534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50" y="330200"/>
            <a:ext cx="83248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100" y="412750"/>
            <a:ext cx="15875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6"/>
          <p:cNvSpPr txBox="1"/>
          <p:nvPr/>
        </p:nvSpPr>
        <p:spPr>
          <a:xfrm>
            <a:off x="1739700" y="711050"/>
            <a:ext cx="5664600" cy="4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7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0" b="0" i="0" u="none" strike="noStrike" cap="none" dirty="0">
                <a:solidFill>
                  <a:srgbClr val="EEEEEE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THANK</a:t>
            </a:r>
            <a:endParaRPr sz="700" dirty="0"/>
          </a:p>
          <a:p>
            <a:pPr marL="0" marR="0" lvl="0" indent="0" algn="ctr" rtl="0">
              <a:lnSpc>
                <a:spcPct val="7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0" b="0" i="0" u="none" strike="noStrike" cap="none" dirty="0">
                <a:solidFill>
                  <a:srgbClr val="EEEEEE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YOU</a:t>
            </a:r>
            <a:endParaRPr sz="700" dirty="0"/>
          </a:p>
        </p:txBody>
      </p:sp>
      <p:sp>
        <p:nvSpPr>
          <p:cNvPr id="528" name="Google Shape;528;p66"/>
          <p:cNvSpPr txBox="1"/>
          <p:nvPr/>
        </p:nvSpPr>
        <p:spPr>
          <a:xfrm>
            <a:off x="1663700" y="1663700"/>
            <a:ext cx="5823000" cy="1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i="0" u="none" strike="noStrike" cap="none" dirty="0">
                <a:solidFill>
                  <a:srgbClr val="202020"/>
                </a:solidFill>
                <a:latin typeface="Arial Black" panose="020B0A04020102020204" pitchFamily="34" charset="0"/>
                <a:ea typeface="Calibri"/>
                <a:cs typeface="Calibri"/>
                <a:sym typeface="Calibri"/>
              </a:rPr>
              <a:t>발표를</a:t>
            </a:r>
            <a:r>
              <a:rPr lang="ko" sz="4500" b="1" i="0" u="none" strike="noStrike" cap="none" dirty="0">
                <a:solidFill>
                  <a:srgbClr val="202020"/>
                </a:solidFill>
                <a:latin typeface="Arial Black" panose="020B0A04020102020204" pitchFamily="34" charset="0"/>
                <a:sym typeface="Arial"/>
              </a:rPr>
              <a:t> </a:t>
            </a:r>
            <a:r>
              <a:rPr lang="ko" sz="4500" b="1" i="0" u="none" strike="noStrike" cap="none" dirty="0">
                <a:solidFill>
                  <a:srgbClr val="202020"/>
                </a:solidFill>
                <a:latin typeface="Arial Black" panose="020B0A04020102020204" pitchFamily="34" charset="0"/>
                <a:ea typeface="Calibri"/>
                <a:cs typeface="Calibri"/>
                <a:sym typeface="Calibri"/>
              </a:rPr>
              <a:t>들어주셔서</a:t>
            </a:r>
            <a:endParaRPr sz="700" b="1" dirty="0">
              <a:latin typeface="Arial Black" panose="020B0A04020102020204" pitchFamily="34" charset="0"/>
            </a:endParaRPr>
          </a:p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i="0" u="none" strike="noStrike" cap="none" dirty="0">
                <a:solidFill>
                  <a:srgbClr val="202020"/>
                </a:solidFill>
                <a:latin typeface="Arial Black" panose="020B0A04020102020204" pitchFamily="34" charset="0"/>
                <a:ea typeface="Calibri"/>
                <a:cs typeface="Calibri"/>
                <a:sym typeface="Calibri"/>
              </a:rPr>
              <a:t>감사합니다</a:t>
            </a:r>
            <a:endParaRPr sz="7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1"/>
          <p:cNvSpPr txBox="1"/>
          <p:nvPr/>
        </p:nvSpPr>
        <p:spPr>
          <a:xfrm>
            <a:off x="6991350" y="330200"/>
            <a:ext cx="1765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51"/>
          <p:cNvGrpSpPr/>
          <p:nvPr/>
        </p:nvGrpSpPr>
        <p:grpSpPr>
          <a:xfrm>
            <a:off x="609600" y="2200275"/>
            <a:ext cx="1988850" cy="742950"/>
            <a:chOff x="1592513" y="1524000"/>
            <a:chExt cx="3977700" cy="1485900"/>
          </a:xfrm>
        </p:grpSpPr>
        <p:sp>
          <p:nvSpPr>
            <p:cNvPr id="337" name="Google Shape;337;p51"/>
            <p:cNvSpPr txBox="1"/>
            <p:nvPr/>
          </p:nvSpPr>
          <p:spPr>
            <a:xfrm>
              <a:off x="2603513" y="1524000"/>
              <a:ext cx="1955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0" i="0" u="none" strike="noStrike" cap="none" dirty="0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Contents 1</a:t>
              </a:r>
              <a:endParaRPr sz="1200" b="0" i="0" u="none" strike="noStrike" cap="none" dirty="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338" name="Google Shape;338;p51"/>
            <p:cNvSpPr txBox="1"/>
            <p:nvPr/>
          </p:nvSpPr>
          <p:spPr>
            <a:xfrm>
              <a:off x="1592513" y="1943100"/>
              <a:ext cx="39777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배경</a:t>
              </a:r>
              <a:endParaRPr sz="3000" i="0" u="none" strike="noStrike" cap="non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93B03B-D4E2-A475-968B-7764066F15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804" b="61962"/>
          <a:stretch/>
        </p:blipFill>
        <p:spPr>
          <a:xfrm>
            <a:off x="2773754" y="1165171"/>
            <a:ext cx="5210702" cy="2727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95F818-1CA4-8CA2-A82A-8487C3E4A0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1111"/>
          <a:stretch/>
        </p:blipFill>
        <p:spPr>
          <a:xfrm>
            <a:off x="495200" y="4102250"/>
            <a:ext cx="2877802" cy="457200"/>
          </a:xfrm>
          <a:prstGeom prst="rect">
            <a:avLst/>
          </a:prstGeom>
        </p:spPr>
      </p:pic>
      <p:pic>
        <p:nvPicPr>
          <p:cNvPr id="2" name="Google Shape;517;p65">
            <a:extLst>
              <a:ext uri="{FF2B5EF4-FFF2-40B4-BE49-F238E27FC236}">
                <a16:creationId xmlns:a16="http://schemas.microsoft.com/office/drawing/2014/main" id="{EF3EF03C-6F60-2F38-042A-E46EB08CD52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4660900"/>
            <a:ext cx="1358900" cy="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A7392039-F220-FE74-D007-725F65E88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1">
            <a:extLst>
              <a:ext uri="{FF2B5EF4-FFF2-40B4-BE49-F238E27FC236}">
                <a16:creationId xmlns:a16="http://schemas.microsoft.com/office/drawing/2014/main" id="{370BE0A9-C581-7575-263D-4BE137093A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1">
            <a:extLst>
              <a:ext uri="{FF2B5EF4-FFF2-40B4-BE49-F238E27FC236}">
                <a16:creationId xmlns:a16="http://schemas.microsoft.com/office/drawing/2014/main" id="{0AB8A2C7-BA18-1FB5-46DD-718CF64FB17C}"/>
              </a:ext>
            </a:extLst>
          </p:cNvPr>
          <p:cNvSpPr txBox="1"/>
          <p:nvPr/>
        </p:nvSpPr>
        <p:spPr>
          <a:xfrm>
            <a:off x="6991350" y="330200"/>
            <a:ext cx="1765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51">
            <a:extLst>
              <a:ext uri="{FF2B5EF4-FFF2-40B4-BE49-F238E27FC236}">
                <a16:creationId xmlns:a16="http://schemas.microsoft.com/office/drawing/2014/main" id="{3E22572E-AB7E-5C26-D3DB-320620E2F9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51">
            <a:extLst>
              <a:ext uri="{FF2B5EF4-FFF2-40B4-BE49-F238E27FC236}">
                <a16:creationId xmlns:a16="http://schemas.microsoft.com/office/drawing/2014/main" id="{0C428A3A-8A6C-B987-2BDF-50B56B194215}"/>
              </a:ext>
            </a:extLst>
          </p:cNvPr>
          <p:cNvGrpSpPr/>
          <p:nvPr/>
        </p:nvGrpSpPr>
        <p:grpSpPr>
          <a:xfrm>
            <a:off x="609600" y="2200275"/>
            <a:ext cx="1988850" cy="742950"/>
            <a:chOff x="1592513" y="1524000"/>
            <a:chExt cx="3977700" cy="1485900"/>
          </a:xfrm>
        </p:grpSpPr>
        <p:sp>
          <p:nvSpPr>
            <p:cNvPr id="337" name="Google Shape;337;p51">
              <a:extLst>
                <a:ext uri="{FF2B5EF4-FFF2-40B4-BE49-F238E27FC236}">
                  <a16:creationId xmlns:a16="http://schemas.microsoft.com/office/drawing/2014/main" id="{B7F4B970-9EED-9D82-A89C-6A38AE638AEA}"/>
                </a:ext>
              </a:extLst>
            </p:cNvPr>
            <p:cNvSpPr txBox="1"/>
            <p:nvPr/>
          </p:nvSpPr>
          <p:spPr>
            <a:xfrm>
              <a:off x="2603513" y="1524000"/>
              <a:ext cx="1955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0" i="0" u="none" strike="noStrike" cap="none" dirty="0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Contents 1</a:t>
              </a:r>
              <a:endParaRPr sz="1200" b="0" i="0" u="none" strike="noStrike" cap="none" dirty="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338" name="Google Shape;338;p51">
              <a:extLst>
                <a:ext uri="{FF2B5EF4-FFF2-40B4-BE49-F238E27FC236}">
                  <a16:creationId xmlns:a16="http://schemas.microsoft.com/office/drawing/2014/main" id="{A6E8A34E-D382-4757-C16B-D8D0A2C53D85}"/>
                </a:ext>
              </a:extLst>
            </p:cNvPr>
            <p:cNvSpPr txBox="1"/>
            <p:nvPr/>
          </p:nvSpPr>
          <p:spPr>
            <a:xfrm>
              <a:off x="1592513" y="1943100"/>
              <a:ext cx="39777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배경</a:t>
              </a:r>
              <a:endParaRPr sz="3000" i="0" u="none" strike="noStrike" cap="non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8A9D90F-F9A0-EA19-567D-BC4001F87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7338" y="1248611"/>
            <a:ext cx="5382260" cy="26462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oogle Shape;517;p65">
            <a:extLst>
              <a:ext uri="{FF2B5EF4-FFF2-40B4-BE49-F238E27FC236}">
                <a16:creationId xmlns:a16="http://schemas.microsoft.com/office/drawing/2014/main" id="{480DA2E3-146B-6E42-8F65-CA260CE2731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300" y="4660900"/>
            <a:ext cx="1358900" cy="2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269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CA52D8A3-161B-C87D-977F-53087D81D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>
            <a:extLst>
              <a:ext uri="{FF2B5EF4-FFF2-40B4-BE49-F238E27FC236}">
                <a16:creationId xmlns:a16="http://schemas.microsoft.com/office/drawing/2014/main" id="{5E9B5FF2-5941-91FD-8226-408C2C65878E}"/>
              </a:ext>
            </a:extLst>
          </p:cNvPr>
          <p:cNvSpPr txBox="1"/>
          <p:nvPr/>
        </p:nvSpPr>
        <p:spPr>
          <a:xfrm>
            <a:off x="6991350" y="330200"/>
            <a:ext cx="1765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51">
            <a:extLst>
              <a:ext uri="{FF2B5EF4-FFF2-40B4-BE49-F238E27FC236}">
                <a16:creationId xmlns:a16="http://schemas.microsoft.com/office/drawing/2014/main" id="{B3FB4EBF-D3CC-F923-464A-C506862FA2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51">
            <a:extLst>
              <a:ext uri="{FF2B5EF4-FFF2-40B4-BE49-F238E27FC236}">
                <a16:creationId xmlns:a16="http://schemas.microsoft.com/office/drawing/2014/main" id="{0B5453BB-8931-26DF-3913-0ED4706A4915}"/>
              </a:ext>
            </a:extLst>
          </p:cNvPr>
          <p:cNvGrpSpPr/>
          <p:nvPr/>
        </p:nvGrpSpPr>
        <p:grpSpPr>
          <a:xfrm>
            <a:off x="609600" y="2200275"/>
            <a:ext cx="1988850" cy="742950"/>
            <a:chOff x="1592513" y="1524000"/>
            <a:chExt cx="3977700" cy="1485900"/>
          </a:xfrm>
        </p:grpSpPr>
        <p:sp>
          <p:nvSpPr>
            <p:cNvPr id="337" name="Google Shape;337;p51">
              <a:extLst>
                <a:ext uri="{FF2B5EF4-FFF2-40B4-BE49-F238E27FC236}">
                  <a16:creationId xmlns:a16="http://schemas.microsoft.com/office/drawing/2014/main" id="{AA70673B-DBE2-F2AD-7AD0-E2C9DB86B255}"/>
                </a:ext>
              </a:extLst>
            </p:cNvPr>
            <p:cNvSpPr txBox="1"/>
            <p:nvPr/>
          </p:nvSpPr>
          <p:spPr>
            <a:xfrm>
              <a:off x="2603513" y="1524000"/>
              <a:ext cx="1955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0" i="0" u="none" strike="noStrike" cap="none" dirty="0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Contents 1</a:t>
              </a:r>
              <a:endParaRPr sz="1200" b="0" i="0" u="none" strike="noStrike" cap="none" dirty="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338" name="Google Shape;338;p51">
              <a:extLst>
                <a:ext uri="{FF2B5EF4-FFF2-40B4-BE49-F238E27FC236}">
                  <a16:creationId xmlns:a16="http://schemas.microsoft.com/office/drawing/2014/main" id="{256B06EF-1951-8059-F8D6-86432D71D626}"/>
                </a:ext>
              </a:extLst>
            </p:cNvPr>
            <p:cNvSpPr txBox="1"/>
            <p:nvPr/>
          </p:nvSpPr>
          <p:spPr>
            <a:xfrm>
              <a:off x="1592513" y="1943100"/>
              <a:ext cx="39777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배경</a:t>
              </a:r>
              <a:endParaRPr sz="3000" i="0" u="none" strike="noStrike" cap="non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oogle Shape;517;p65">
            <a:extLst>
              <a:ext uri="{FF2B5EF4-FFF2-40B4-BE49-F238E27FC236}">
                <a16:creationId xmlns:a16="http://schemas.microsoft.com/office/drawing/2014/main" id="{7A845B0F-4E3C-079D-0D45-18BC5317AA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13589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Google">
            <a:extLst>
              <a:ext uri="{FF2B5EF4-FFF2-40B4-BE49-F238E27FC236}">
                <a16:creationId xmlns:a16="http://schemas.microsoft.com/office/drawing/2014/main" id="{8DCB5626-5411-158F-27FF-DAD0440A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150" y="2409825"/>
            <a:ext cx="3714402" cy="12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5993C0-FF4E-3236-3783-6B70DC38716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"/>
                    </a14:imgEffect>
                    <a14:imgEffect>
                      <a14:saturation sat="0"/>
                    </a14:imgEffect>
                    <a14:imgEffect>
                      <a14:brightnessContrast bright="1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0122" y="777900"/>
            <a:ext cx="1898625" cy="18986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101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6B61CF23-F8E5-0AB9-3C5C-1757DDEE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1">
            <a:extLst>
              <a:ext uri="{FF2B5EF4-FFF2-40B4-BE49-F238E27FC236}">
                <a16:creationId xmlns:a16="http://schemas.microsoft.com/office/drawing/2014/main" id="{8FC419F3-5978-60ED-11A4-4223EA5084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47650"/>
            <a:ext cx="86487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1">
            <a:extLst>
              <a:ext uri="{FF2B5EF4-FFF2-40B4-BE49-F238E27FC236}">
                <a16:creationId xmlns:a16="http://schemas.microsoft.com/office/drawing/2014/main" id="{2D586481-1193-8522-41E2-806E30B2C0A0}"/>
              </a:ext>
            </a:extLst>
          </p:cNvPr>
          <p:cNvSpPr txBox="1"/>
          <p:nvPr/>
        </p:nvSpPr>
        <p:spPr>
          <a:xfrm>
            <a:off x="6991350" y="330200"/>
            <a:ext cx="1765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Software Engineering</a:t>
            </a:r>
            <a:endParaRPr sz="6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51">
            <a:extLst>
              <a:ext uri="{FF2B5EF4-FFF2-40B4-BE49-F238E27FC236}">
                <a16:creationId xmlns:a16="http://schemas.microsoft.com/office/drawing/2014/main" id="{9B4365AC-B9A1-4189-AD0C-9D31BF94D8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4660900"/>
            <a:ext cx="8153400" cy="2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51">
            <a:extLst>
              <a:ext uri="{FF2B5EF4-FFF2-40B4-BE49-F238E27FC236}">
                <a16:creationId xmlns:a16="http://schemas.microsoft.com/office/drawing/2014/main" id="{8B5B662F-622D-16BC-2D91-87B454C7DB90}"/>
              </a:ext>
            </a:extLst>
          </p:cNvPr>
          <p:cNvGrpSpPr/>
          <p:nvPr/>
        </p:nvGrpSpPr>
        <p:grpSpPr>
          <a:xfrm>
            <a:off x="609600" y="2200275"/>
            <a:ext cx="1988850" cy="742950"/>
            <a:chOff x="1592513" y="1524000"/>
            <a:chExt cx="3977700" cy="1485900"/>
          </a:xfrm>
        </p:grpSpPr>
        <p:sp>
          <p:nvSpPr>
            <p:cNvPr id="337" name="Google Shape;337;p51">
              <a:extLst>
                <a:ext uri="{FF2B5EF4-FFF2-40B4-BE49-F238E27FC236}">
                  <a16:creationId xmlns:a16="http://schemas.microsoft.com/office/drawing/2014/main" id="{4FDD18B0-AF26-FFD3-A710-A295E29BB680}"/>
                </a:ext>
              </a:extLst>
            </p:cNvPr>
            <p:cNvSpPr txBox="1"/>
            <p:nvPr/>
          </p:nvSpPr>
          <p:spPr>
            <a:xfrm>
              <a:off x="2603513" y="1524000"/>
              <a:ext cx="1955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4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0" i="0" u="none" strike="noStrike" cap="none" dirty="0">
                  <a:solidFill>
                    <a:srgbClr val="202020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Contents 1</a:t>
              </a:r>
              <a:endParaRPr sz="1200" b="0" i="0" u="none" strike="noStrike" cap="none" dirty="0">
                <a:solidFill>
                  <a:srgbClr val="202020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338" name="Google Shape;338;p51">
              <a:extLst>
                <a:ext uri="{FF2B5EF4-FFF2-40B4-BE49-F238E27FC236}">
                  <a16:creationId xmlns:a16="http://schemas.microsoft.com/office/drawing/2014/main" id="{7F62E115-CA36-9B26-F709-59CDC021E326}"/>
                </a:ext>
              </a:extLst>
            </p:cNvPr>
            <p:cNvSpPr txBox="1"/>
            <p:nvPr/>
          </p:nvSpPr>
          <p:spPr>
            <a:xfrm>
              <a:off x="1592513" y="1943100"/>
              <a:ext cx="39777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i="0" u="none" strike="noStrike" cap="none" dirty="0">
                  <a:solidFill>
                    <a:srgbClr val="202020"/>
                  </a:solidFill>
                  <a:latin typeface="Arial"/>
                  <a:ea typeface="Arial"/>
                  <a:cs typeface="Arial"/>
                  <a:sym typeface="Arial"/>
                </a:rPr>
                <a:t>배경</a:t>
              </a:r>
              <a:endParaRPr sz="3000" i="0" u="none" strike="noStrike" cap="non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9A2A785-E6F1-C13C-C4D6-5F7840DE86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0758"/>
          <a:stretch/>
        </p:blipFill>
        <p:spPr>
          <a:xfrm>
            <a:off x="3212207" y="816351"/>
            <a:ext cx="4304012" cy="2249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E3EAF2-0759-1AF1-E83E-F0121678C1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1111"/>
          <a:stretch/>
        </p:blipFill>
        <p:spPr>
          <a:xfrm>
            <a:off x="495200" y="4102250"/>
            <a:ext cx="2877802" cy="4572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1BA801-5D20-86E5-B283-76DF1C85D5F2}"/>
              </a:ext>
            </a:extLst>
          </p:cNvPr>
          <p:cNvGrpSpPr/>
          <p:nvPr/>
        </p:nvGrpSpPr>
        <p:grpSpPr>
          <a:xfrm>
            <a:off x="2324752" y="3273793"/>
            <a:ext cx="6323948" cy="700313"/>
            <a:chOff x="2722846" y="2103463"/>
            <a:chExt cx="5817870" cy="112712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AC5B9D-8B50-E732-F346-6DDF347B389E}"/>
                </a:ext>
              </a:extLst>
            </p:cNvPr>
            <p:cNvGrpSpPr/>
            <p:nvPr/>
          </p:nvGrpSpPr>
          <p:grpSpPr>
            <a:xfrm>
              <a:off x="2722846" y="2103463"/>
              <a:ext cx="1511202" cy="1127124"/>
              <a:chOff x="2722846" y="2103463"/>
              <a:chExt cx="1511202" cy="1127124"/>
            </a:xfrm>
            <a:effectLst>
              <a:reflection blurRad="6350" stA="50000" endA="300" endPos="55500" dist="50800" dir="5400000" sy="-100000" algn="bl" rotWithShape="0"/>
            </a:effectLst>
          </p:grpSpPr>
          <p:pic>
            <p:nvPicPr>
              <p:cNvPr id="29" name="Picture 10">
                <a:extLst>
                  <a:ext uri="{FF2B5EF4-FFF2-40B4-BE49-F238E27FC236}">
                    <a16:creationId xmlns:a16="http://schemas.microsoft.com/office/drawing/2014/main" id="{05328887-FAFE-3246-AC53-74B61EBF1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20000"/>
              </a:blip>
              <a:stretch>
                <a:fillRect/>
              </a:stretch>
            </p:blipFill>
            <p:spPr>
              <a:xfrm>
                <a:off x="2722846" y="2103463"/>
                <a:ext cx="1511202" cy="1127124"/>
              </a:xfrm>
              <a:prstGeom prst="rect">
                <a:avLst/>
              </a:prstGeom>
            </p:spPr>
          </p:pic>
          <p:pic>
            <p:nvPicPr>
              <p:cNvPr id="342" name="Picture 14">
                <a:extLst>
                  <a:ext uri="{FF2B5EF4-FFF2-40B4-BE49-F238E27FC236}">
                    <a16:creationId xmlns:a16="http://schemas.microsoft.com/office/drawing/2014/main" id="{D8E9994C-F92F-11B0-B712-03FB2B577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10000"/>
              </a:blip>
              <a:stretch>
                <a:fillRect/>
              </a:stretch>
            </p:blipFill>
            <p:spPr>
              <a:xfrm>
                <a:off x="3212826" y="2756333"/>
                <a:ext cx="536399" cy="18477"/>
              </a:xfrm>
              <a:prstGeom prst="rect">
                <a:avLst/>
              </a:prstGeom>
            </p:spPr>
          </p:pic>
          <p:sp>
            <p:nvSpPr>
              <p:cNvPr id="343" name="TextBox 16">
                <a:extLst>
                  <a:ext uri="{FF2B5EF4-FFF2-40B4-BE49-F238E27FC236}">
                    <a16:creationId xmlns:a16="http://schemas.microsoft.com/office/drawing/2014/main" id="{1EFAC384-80F9-E6CE-DA6A-C865C7E92C02}"/>
                  </a:ext>
                </a:extLst>
              </p:cNvPr>
              <p:cNvSpPr txBox="1"/>
              <p:nvPr/>
            </p:nvSpPr>
            <p:spPr>
              <a:xfrm>
                <a:off x="3192195" y="2202009"/>
                <a:ext cx="572503" cy="52352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ko-KR" altLang="en-US" sz="1000" b="1" dirty="0">
                    <a:solidFill>
                      <a:srgbClr val="202020"/>
                    </a:solidFill>
                    <a:latin typeface="Oswald SemiBold"/>
                  </a:rPr>
                  <a:t>개념학습</a:t>
                </a:r>
                <a:endParaRPr lang="en-US" sz="1000" b="1" dirty="0">
                  <a:solidFill>
                    <a:srgbClr val="202020"/>
                  </a:solidFill>
                  <a:latin typeface="Oswald SemiBold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6C47C7-095D-748B-5564-51F20D1054BC}"/>
                </a:ext>
              </a:extLst>
            </p:cNvPr>
            <p:cNvGrpSpPr/>
            <p:nvPr/>
          </p:nvGrpSpPr>
          <p:grpSpPr>
            <a:xfrm>
              <a:off x="4156683" y="2103463"/>
              <a:ext cx="1511202" cy="1127124"/>
              <a:chOff x="4156683" y="2103463"/>
              <a:chExt cx="1511202" cy="1127124"/>
            </a:xfrm>
            <a:effectLst>
              <a:reflection blurRad="6350" stA="50000" endA="300" endPos="55500" dist="50800" dir="5400000" sy="-100000" algn="bl" rotWithShape="0"/>
            </a:effectLst>
          </p:grpSpPr>
          <p:pic>
            <p:nvPicPr>
              <p:cNvPr id="26" name="Picture 11">
                <a:extLst>
                  <a:ext uri="{FF2B5EF4-FFF2-40B4-BE49-F238E27FC236}">
                    <a16:creationId xmlns:a16="http://schemas.microsoft.com/office/drawing/2014/main" id="{86AA203A-8035-F753-77E1-62C7253A6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45000"/>
              </a:blip>
              <a:stretch>
                <a:fillRect/>
              </a:stretch>
            </p:blipFill>
            <p:spPr>
              <a:xfrm>
                <a:off x="4156683" y="2103463"/>
                <a:ext cx="1511202" cy="1127124"/>
              </a:xfrm>
              <a:prstGeom prst="rect">
                <a:avLst/>
              </a:prstGeom>
            </p:spPr>
          </p:pic>
          <p:pic>
            <p:nvPicPr>
              <p:cNvPr id="27" name="Picture 17">
                <a:extLst>
                  <a:ext uri="{FF2B5EF4-FFF2-40B4-BE49-F238E27FC236}">
                    <a16:creationId xmlns:a16="http://schemas.microsoft.com/office/drawing/2014/main" id="{0877A141-60C2-E3A7-BFC9-0586AE8C7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10000"/>
              </a:blip>
              <a:stretch>
                <a:fillRect/>
              </a:stretch>
            </p:blipFill>
            <p:spPr>
              <a:xfrm>
                <a:off x="4646663" y="2756333"/>
                <a:ext cx="536399" cy="18477"/>
              </a:xfrm>
              <a:prstGeom prst="rect">
                <a:avLst/>
              </a:prstGeom>
            </p:spPr>
          </p:pic>
          <p:sp>
            <p:nvSpPr>
              <p:cNvPr id="28" name="TextBox 19">
                <a:extLst>
                  <a:ext uri="{FF2B5EF4-FFF2-40B4-BE49-F238E27FC236}">
                    <a16:creationId xmlns:a16="http://schemas.microsoft.com/office/drawing/2014/main" id="{4AC0AF24-721C-4E97-748A-4FCFE2324BAB}"/>
                  </a:ext>
                </a:extLst>
              </p:cNvPr>
              <p:cNvSpPr txBox="1"/>
              <p:nvPr/>
            </p:nvSpPr>
            <p:spPr>
              <a:xfrm>
                <a:off x="4605401" y="2232805"/>
                <a:ext cx="696288" cy="52352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ko-KR" altLang="en-US" sz="1000" b="1" dirty="0">
                    <a:solidFill>
                      <a:srgbClr val="202020"/>
                    </a:solidFill>
                    <a:latin typeface="Oswald SemiBold"/>
                  </a:rPr>
                  <a:t>알고리즘</a:t>
                </a:r>
                <a:endParaRPr lang="en-US" altLang="ko-KR" sz="1000" b="1" dirty="0">
                  <a:solidFill>
                    <a:srgbClr val="202020"/>
                  </a:solidFill>
                  <a:latin typeface="Oswald SemiBold"/>
                </a:endParaRPr>
              </a:p>
              <a:p>
                <a:pPr lvl="0" algn="ctr">
                  <a:lnSpc>
                    <a:spcPct val="124499"/>
                  </a:lnSpc>
                </a:pPr>
                <a:r>
                  <a:rPr lang="en-US" altLang="ko-KR" sz="1000" b="1" dirty="0">
                    <a:solidFill>
                      <a:srgbClr val="202020"/>
                    </a:solidFill>
                    <a:latin typeface="Oswald SemiBold"/>
                  </a:rPr>
                  <a:t>/</a:t>
                </a:r>
                <a:r>
                  <a:rPr lang="ko-KR" altLang="en-US" sz="1000" b="1" dirty="0">
                    <a:solidFill>
                      <a:srgbClr val="202020"/>
                    </a:solidFill>
                    <a:latin typeface="Oswald SemiBold"/>
                  </a:rPr>
                  <a:t>문법</a:t>
                </a:r>
                <a:endParaRPr lang="en-US" sz="1000" b="1" dirty="0">
                  <a:solidFill>
                    <a:srgbClr val="202020"/>
                  </a:solidFill>
                  <a:latin typeface="Oswald SemiBold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693658C-48F1-AAF9-FBE8-ACFB8D5BD36A}"/>
                </a:ext>
              </a:extLst>
            </p:cNvPr>
            <p:cNvGrpSpPr/>
            <p:nvPr/>
          </p:nvGrpSpPr>
          <p:grpSpPr>
            <a:xfrm>
              <a:off x="5590520" y="2103463"/>
              <a:ext cx="1511202" cy="1127124"/>
              <a:chOff x="5590520" y="2103463"/>
              <a:chExt cx="1511202" cy="1127124"/>
            </a:xfrm>
            <a:effectLst>
              <a:reflection blurRad="6350" stA="50000" endA="300" endPos="55500" dist="50800" dir="5400000" sy="-100000" algn="bl" rotWithShape="0"/>
            </a:effectLst>
          </p:grpSpPr>
          <p:pic>
            <p:nvPicPr>
              <p:cNvPr id="23" name="Picture 12">
                <a:extLst>
                  <a:ext uri="{FF2B5EF4-FFF2-40B4-BE49-F238E27FC236}">
                    <a16:creationId xmlns:a16="http://schemas.microsoft.com/office/drawing/2014/main" id="{29A5D2B3-8653-15C2-6E0B-81F7A9C4D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6000"/>
              </a:blip>
              <a:stretch>
                <a:fillRect/>
              </a:stretch>
            </p:blipFill>
            <p:spPr>
              <a:xfrm>
                <a:off x="5590520" y="2103463"/>
                <a:ext cx="1511202" cy="1127124"/>
              </a:xfrm>
              <a:prstGeom prst="rect">
                <a:avLst/>
              </a:prstGeom>
            </p:spPr>
          </p:pic>
          <p:pic>
            <p:nvPicPr>
              <p:cNvPr id="24" name="Picture 20">
                <a:extLst>
                  <a:ext uri="{FF2B5EF4-FFF2-40B4-BE49-F238E27FC236}">
                    <a16:creationId xmlns:a16="http://schemas.microsoft.com/office/drawing/2014/main" id="{F1FB6F7C-8A51-7DAA-9C45-B1646F0B7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10000"/>
              </a:blip>
              <a:stretch>
                <a:fillRect/>
              </a:stretch>
            </p:blipFill>
            <p:spPr>
              <a:xfrm>
                <a:off x="6080500" y="2756333"/>
                <a:ext cx="536399" cy="18477"/>
              </a:xfrm>
              <a:prstGeom prst="rect">
                <a:avLst/>
              </a:prstGeom>
            </p:spPr>
          </p:pic>
          <p:sp>
            <p:nvSpPr>
              <p:cNvPr id="25" name="TextBox 22">
                <a:extLst>
                  <a:ext uri="{FF2B5EF4-FFF2-40B4-BE49-F238E27FC236}">
                    <a16:creationId xmlns:a16="http://schemas.microsoft.com/office/drawing/2014/main" id="{65D4F071-0284-94F5-9021-813D3D309A64}"/>
                  </a:ext>
                </a:extLst>
              </p:cNvPr>
              <p:cNvSpPr txBox="1"/>
              <p:nvPr/>
            </p:nvSpPr>
            <p:spPr>
              <a:xfrm>
                <a:off x="6065027" y="2202009"/>
                <a:ext cx="572503" cy="52352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ko-KR" altLang="en-US" sz="1000" b="1" dirty="0">
                    <a:solidFill>
                      <a:srgbClr val="202020"/>
                    </a:solidFill>
                    <a:latin typeface="Oswald SemiBold"/>
                  </a:rPr>
                  <a:t>실습</a:t>
                </a:r>
                <a:endParaRPr lang="en-US" sz="1000" b="1" dirty="0">
                  <a:solidFill>
                    <a:srgbClr val="202020"/>
                  </a:solidFill>
                  <a:latin typeface="Oswald SemiBold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52F7F01-6899-736B-D21E-6515AB2FD03C}"/>
                </a:ext>
              </a:extLst>
            </p:cNvPr>
            <p:cNvGrpSpPr/>
            <p:nvPr/>
          </p:nvGrpSpPr>
          <p:grpSpPr>
            <a:xfrm>
              <a:off x="7029514" y="2103463"/>
              <a:ext cx="1511202" cy="1127124"/>
              <a:chOff x="7029514" y="2103463"/>
              <a:chExt cx="1511202" cy="1127124"/>
            </a:xfrm>
            <a:effectLst>
              <a:reflection blurRad="6350" stA="50000" endA="300" endPos="55500" dist="50800" dir="5400000" sy="-100000" algn="bl" rotWithShape="0"/>
            </a:effectLst>
          </p:grpSpPr>
          <p:pic>
            <p:nvPicPr>
              <p:cNvPr id="20" name="Picture 13">
                <a:extLst>
                  <a:ext uri="{FF2B5EF4-FFF2-40B4-BE49-F238E27FC236}">
                    <a16:creationId xmlns:a16="http://schemas.microsoft.com/office/drawing/2014/main" id="{0D18F432-675A-5EEF-F692-B9A6FE034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9514" y="2103463"/>
                <a:ext cx="1511202" cy="1127124"/>
              </a:xfrm>
              <a:prstGeom prst="rect">
                <a:avLst/>
              </a:prstGeom>
            </p:spPr>
          </p:pic>
          <p:pic>
            <p:nvPicPr>
              <p:cNvPr id="21" name="Picture 23">
                <a:extLst>
                  <a:ext uri="{FF2B5EF4-FFF2-40B4-BE49-F238E27FC236}">
                    <a16:creationId xmlns:a16="http://schemas.microsoft.com/office/drawing/2014/main" id="{643A2530-1C0C-6C52-181E-59C280CDA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10000"/>
              </a:blip>
              <a:stretch>
                <a:fillRect/>
              </a:stretch>
            </p:blipFill>
            <p:spPr>
              <a:xfrm>
                <a:off x="7514336" y="2756333"/>
                <a:ext cx="536399" cy="18477"/>
              </a:xfrm>
              <a:prstGeom prst="rect">
                <a:avLst/>
              </a:prstGeom>
            </p:spPr>
          </p:pic>
          <p:sp>
            <p:nvSpPr>
              <p:cNvPr id="22" name="TextBox 27">
                <a:extLst>
                  <a:ext uri="{FF2B5EF4-FFF2-40B4-BE49-F238E27FC236}">
                    <a16:creationId xmlns:a16="http://schemas.microsoft.com/office/drawing/2014/main" id="{4A1C32D4-7DDE-69D0-10F2-1265E62F123D}"/>
                  </a:ext>
                </a:extLst>
              </p:cNvPr>
              <p:cNvSpPr txBox="1"/>
              <p:nvPr/>
            </p:nvSpPr>
            <p:spPr>
              <a:xfrm>
                <a:off x="7498863" y="2202009"/>
                <a:ext cx="572503" cy="52352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ko-KR" altLang="en-US" sz="1000" b="1" dirty="0">
                    <a:solidFill>
                      <a:srgbClr val="202020"/>
                    </a:solidFill>
                    <a:latin typeface="Oswald SemiBold"/>
                  </a:rPr>
                  <a:t>기능구현</a:t>
                </a:r>
                <a:endParaRPr lang="en-US" sz="1000" b="1" dirty="0">
                  <a:solidFill>
                    <a:srgbClr val="202020"/>
                  </a:solidFill>
                  <a:latin typeface="Oswald SemiBold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8BC6D7C-254E-76DF-8B47-A501B1E1D4D4}"/>
              </a:ext>
            </a:extLst>
          </p:cNvPr>
          <p:cNvSpPr txBox="1"/>
          <p:nvPr/>
        </p:nvSpPr>
        <p:spPr>
          <a:xfrm>
            <a:off x="7653687" y="365480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?</a:t>
            </a:r>
            <a:endParaRPr lang="ko-KR" altLang="en-US" sz="20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Google Shape;517;p65">
            <a:extLst>
              <a:ext uri="{FF2B5EF4-FFF2-40B4-BE49-F238E27FC236}">
                <a16:creationId xmlns:a16="http://schemas.microsoft.com/office/drawing/2014/main" id="{D1697F60-C243-C0DE-0D42-B3BB7093ED8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5300" y="4660900"/>
            <a:ext cx="1358900" cy="2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21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130675" y="736600"/>
            <a:ext cx="889000" cy="209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200" dirty="0">
                <a:solidFill>
                  <a:srgbClr val="202020"/>
                </a:solidFill>
                <a:latin typeface="Oswald SemiBold"/>
              </a:rPr>
              <a:t>CONTENTS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7700" y="946150"/>
            <a:ext cx="5308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250" dirty="0">
                <a:solidFill>
                  <a:srgbClr val="202020"/>
                </a:solidFill>
                <a:ea typeface="S-Core Dream 3 Light"/>
              </a:rPr>
              <a:t>목표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1BFE44C-2F48-89C1-AB5A-8E211E416F66}"/>
              </a:ext>
            </a:extLst>
          </p:cNvPr>
          <p:cNvGrpSpPr/>
          <p:nvPr/>
        </p:nvGrpSpPr>
        <p:grpSpPr>
          <a:xfrm>
            <a:off x="731837" y="1892571"/>
            <a:ext cx="1437911" cy="2370184"/>
            <a:chOff x="3644900" y="4000500"/>
            <a:chExt cx="3340100" cy="47625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기본적 코딩 실력이 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필요 없는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‘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어려워 보이지 않는</a:t>
              </a: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’’</a:t>
              </a:r>
            </a:p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프로그램</a:t>
              </a:r>
              <a:endParaRPr lang="en-US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200" dirty="0">
                  <a:solidFill>
                    <a:srgbClr val="202020"/>
                  </a:solidFill>
                  <a:latin typeface="Oswald SemiBold"/>
                </a:rPr>
                <a:t># </a:t>
              </a:r>
              <a:r>
                <a:rPr lang="ko-KR" altLang="en-US" sz="1200" dirty="0">
                  <a:solidFill>
                    <a:srgbClr val="202020"/>
                  </a:solidFill>
                  <a:latin typeface="Oswald SemiBold"/>
                </a:rPr>
                <a:t>낮은 접근장벽</a:t>
              </a:r>
              <a:endParaRPr lang="en-US" sz="12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3150">
                  <a:solidFill>
                    <a:srgbClr val="202020"/>
                  </a:solidFill>
                  <a:latin typeface="Oswald SemiBold"/>
                </a:rPr>
                <a:t>1</a:t>
              </a: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4660900"/>
            <a:ext cx="13589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16969BD-F586-0CAD-57B6-D45C06DB664A}"/>
              </a:ext>
            </a:extLst>
          </p:cNvPr>
          <p:cNvGrpSpPr/>
          <p:nvPr/>
        </p:nvGrpSpPr>
        <p:grpSpPr>
          <a:xfrm>
            <a:off x="2331425" y="1880209"/>
            <a:ext cx="1437911" cy="2370184"/>
            <a:chOff x="3644900" y="4000500"/>
            <a:chExt cx="3340100" cy="4762500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E0B20BF0-1D7F-5CA6-0EE8-1C6AD3D9C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DA4611E-64B3-A3DC-E422-950AA55B7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8FAE85F9-04B1-7E31-761B-77D7C23E544B}"/>
                </a:ext>
              </a:extLst>
            </p:cNvPr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이해하기 쉽고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실질적인 텍스트 코딩으로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이어질 </a:t>
              </a: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‘’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발전 가능성</a:t>
              </a: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’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을 가진</a:t>
              </a: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프로그램</a:t>
              </a:r>
              <a:endParaRPr lang="en-US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9848F815-8B27-D61B-1429-507C365EDB36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200" dirty="0">
                  <a:solidFill>
                    <a:srgbClr val="202020"/>
                  </a:solidFill>
                  <a:latin typeface="Oswald SemiBold"/>
                </a:rPr>
                <a:t># </a:t>
              </a:r>
              <a:r>
                <a:rPr lang="ko-KR" altLang="en-US" sz="1200" dirty="0">
                  <a:solidFill>
                    <a:srgbClr val="202020"/>
                  </a:solidFill>
                  <a:latin typeface="Oswald SemiBold"/>
                </a:rPr>
                <a:t>지속적 학습</a:t>
              </a:r>
              <a:endParaRPr lang="en-US" sz="12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E7EC527F-9D26-BB09-420B-7621BF55CCD1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3150" dirty="0">
                  <a:solidFill>
                    <a:srgbClr val="202020"/>
                  </a:solidFill>
                  <a:latin typeface="Oswald SemiBold"/>
                </a:rPr>
                <a:t>2</a:t>
              </a:r>
              <a:endParaRPr lang="en-US" sz="315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65E1D73-4D97-8B94-9751-545F2AFA4D91}"/>
              </a:ext>
            </a:extLst>
          </p:cNvPr>
          <p:cNvGrpSpPr/>
          <p:nvPr/>
        </p:nvGrpSpPr>
        <p:grpSpPr>
          <a:xfrm>
            <a:off x="3936755" y="1888761"/>
            <a:ext cx="1437911" cy="2370184"/>
            <a:chOff x="3644900" y="4000500"/>
            <a:chExt cx="3340100" cy="4762500"/>
          </a:xfrm>
        </p:grpSpPr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2671C0B9-50CA-C14E-BA96-047C2A1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DB72907D-FB3E-6F2A-1A42-345ABD77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B079E102-DF9F-8FC2-F0E2-B72464E90A35}"/>
                </a:ext>
              </a:extLst>
            </p:cNvPr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편리하고 즉각적인 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질의응답이 가능하도록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LLM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을 활용하여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코딩 친구와 함께하는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‘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친절한 코칭</a:t>
              </a: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’</a:t>
              </a: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60E09B1-033C-5610-CF58-CBF43E6F898B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200" dirty="0">
                  <a:solidFill>
                    <a:srgbClr val="202020"/>
                  </a:solidFill>
                  <a:latin typeface="Oswald SemiBold"/>
                </a:rPr>
                <a:t>#</a:t>
              </a:r>
              <a:r>
                <a:rPr lang="ko-KR" altLang="en-US" sz="1200" dirty="0">
                  <a:solidFill>
                    <a:srgbClr val="202020"/>
                  </a:solidFill>
                  <a:latin typeface="Oswald SemiBold"/>
                </a:rPr>
                <a:t>밀접한 코칭</a:t>
              </a:r>
              <a:endParaRPr lang="en-US" sz="12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61ACFF7-CBA8-E291-02AD-0471129DEE6B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3150" dirty="0">
                  <a:solidFill>
                    <a:srgbClr val="202020"/>
                  </a:solidFill>
                  <a:latin typeface="Oswald SemiBold"/>
                </a:rPr>
                <a:t>3</a:t>
              </a:r>
              <a:endParaRPr lang="en-US" sz="315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A0C52BC-B230-1D46-7EE6-92C8707AC7D8}"/>
              </a:ext>
            </a:extLst>
          </p:cNvPr>
          <p:cNvGrpSpPr/>
          <p:nvPr/>
        </p:nvGrpSpPr>
        <p:grpSpPr>
          <a:xfrm>
            <a:off x="5536343" y="1892571"/>
            <a:ext cx="1437911" cy="2370184"/>
            <a:chOff x="3644900" y="4000500"/>
            <a:chExt cx="3340100" cy="4762500"/>
          </a:xfrm>
        </p:grpSpPr>
        <p:pic>
          <p:nvPicPr>
            <p:cNvPr id="45" name="Picture 5">
              <a:extLst>
                <a:ext uri="{FF2B5EF4-FFF2-40B4-BE49-F238E27FC236}">
                  <a16:creationId xmlns:a16="http://schemas.microsoft.com/office/drawing/2014/main" id="{FBD5F1B7-1AEF-4CC2-1340-918B3965C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AFC9B139-64A9-283F-CBD0-633402B7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662784AE-B4DB-CC8B-6003-F5FFF4F64FFB}"/>
                </a:ext>
              </a:extLst>
            </p:cNvPr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해보고 싶은 것부터 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해볼 수 있는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‘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지루하지 않은</a:t>
              </a: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’</a:t>
              </a:r>
            </a:p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코딩 학습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9882DEDC-9076-4568-4CF5-27455AD4C44D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200" dirty="0">
                  <a:solidFill>
                    <a:srgbClr val="202020"/>
                  </a:solidFill>
                  <a:latin typeface="Oswald SemiBold"/>
                </a:rPr>
                <a:t>#</a:t>
              </a:r>
              <a:r>
                <a:rPr lang="ko-KR" altLang="en-US" sz="1200" dirty="0">
                  <a:solidFill>
                    <a:srgbClr val="202020"/>
                  </a:solidFill>
                  <a:latin typeface="Oswald SemiBold"/>
                </a:rPr>
                <a:t>흥미와 집중도</a:t>
              </a:r>
              <a:endParaRPr lang="en-US" sz="12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49" name="TextBox 18">
              <a:extLst>
                <a:ext uri="{FF2B5EF4-FFF2-40B4-BE49-F238E27FC236}">
                  <a16:creationId xmlns:a16="http://schemas.microsoft.com/office/drawing/2014/main" id="{DB5E03A2-C767-9117-34D7-736E561C48D3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3150" dirty="0">
                  <a:solidFill>
                    <a:srgbClr val="202020"/>
                  </a:solidFill>
                  <a:latin typeface="Oswald SemiBold"/>
                </a:rPr>
                <a:t>4</a:t>
              </a:r>
              <a:endParaRPr lang="en-US" sz="315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D93B88-F0DC-F7C3-C854-1A799FC831AB}"/>
              </a:ext>
            </a:extLst>
          </p:cNvPr>
          <p:cNvGrpSpPr/>
          <p:nvPr/>
        </p:nvGrpSpPr>
        <p:grpSpPr>
          <a:xfrm>
            <a:off x="7210789" y="1892571"/>
            <a:ext cx="1437911" cy="2370184"/>
            <a:chOff x="3644900" y="4000500"/>
            <a:chExt cx="3340100" cy="4762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57263D-5E8A-6F31-F479-D29A8E4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31604735-B323-0E47-C7C3-BD16E4379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42782B71-C6A0-D1F6-631A-CF6CB40F6CCD}"/>
                </a:ext>
              </a:extLst>
            </p:cNvPr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큰 목표를 </a:t>
              </a:r>
              <a:r>
                <a:rPr lang="en-US" altLang="ko-KR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Buddy</a:t>
              </a:r>
              <a:r>
                <a:rPr lang="ko-KR" altLang="en-US" sz="850" spc="-5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가 여러 작은 목표로 나누어  체계적으로 설계하고 학습자에게 지속적으로 확인 받는 프로그램</a:t>
              </a:r>
              <a:endParaRPr lang="en-US" altLang="ko-KR" sz="850" spc="-5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FC161EA8-E938-89D2-510C-48A00E59DF99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200" dirty="0">
                  <a:solidFill>
                    <a:srgbClr val="202020"/>
                  </a:solidFill>
                  <a:latin typeface="Oswald SemiBold"/>
                </a:rPr>
                <a:t>#</a:t>
              </a:r>
              <a:r>
                <a:rPr lang="ko-KR" altLang="en-US" sz="1200" dirty="0">
                  <a:solidFill>
                    <a:srgbClr val="202020"/>
                  </a:solidFill>
                  <a:latin typeface="Oswald SemiBold"/>
                </a:rPr>
                <a:t>세부화 목표</a:t>
              </a:r>
              <a:endParaRPr lang="en-US" sz="12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1DA9FCC4-FADF-96DD-D48D-EF94CEBD7E6A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3150" dirty="0">
                  <a:solidFill>
                    <a:srgbClr val="202020"/>
                  </a:solidFill>
                  <a:latin typeface="Oswald Semi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8" y="247650"/>
            <a:ext cx="8648700" cy="4648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6650" y="1073150"/>
            <a:ext cx="17907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350" spc="-90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SemiBold"/>
              </a:rPr>
              <a:t>0</a:t>
            </a:r>
            <a:r>
              <a:rPr lang="en-US" altLang="ko-KR" sz="11350" spc="-90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SemiBold"/>
              </a:rPr>
              <a:t>2</a:t>
            </a:r>
            <a:endParaRPr lang="en-US" sz="11350" spc="-900" dirty="0">
              <a:solidFill>
                <a:schemeClr val="tx1">
                  <a:lumMod val="50000"/>
                  <a:lumOff val="50000"/>
                </a:schemeClr>
              </a:solidFill>
              <a:latin typeface="Oswald Semi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67000" y="3060700"/>
            <a:ext cx="38036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50" spc="-250" dirty="0">
                <a:solidFill>
                  <a:srgbClr val="202020"/>
                </a:solidFill>
                <a:latin typeface="+mj-ea"/>
                <a:ea typeface="+mj-ea"/>
              </a:rPr>
              <a:t>기능  </a:t>
            </a:r>
            <a:r>
              <a:rPr lang="en-US" altLang="ko-KR" sz="2750" spc="-250" dirty="0">
                <a:solidFill>
                  <a:srgbClr val="202020"/>
                </a:solidFill>
                <a:latin typeface="+mj-ea"/>
                <a:ea typeface="+mj-ea"/>
              </a:rPr>
              <a:t>&amp;  UI</a:t>
            </a:r>
            <a:endParaRPr lang="en-US" sz="2750" spc="-250" dirty="0">
              <a:solidFill>
                <a:srgbClr val="202020"/>
              </a:solidFill>
              <a:latin typeface="+mj-ea"/>
              <a:ea typeface="+mj-ea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660900"/>
            <a:ext cx="81534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349250"/>
            <a:ext cx="158750" cy="101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070350" y="1238250"/>
            <a:ext cx="99695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350">
                <a:solidFill>
                  <a:srgbClr val="202020">
                    <a:alpha val="40000"/>
                  </a:srgbClr>
                </a:solidFill>
                <a:latin typeface="Oswald SemiBold"/>
              </a:rPr>
              <a:t>CHAPTER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9F4CFA69-16D6-87C4-4D61-77AD7F1DB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4660900"/>
            <a:ext cx="2717800" cy="25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955</Words>
  <Application>Microsoft Office PowerPoint</Application>
  <PresentationFormat>화면 슬라이드 쇼(16:9)</PresentationFormat>
  <Paragraphs>256</Paragraphs>
  <Slides>37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Oswald SemiBold</vt:lpstr>
      <vt:lpstr>맑은 고딕</vt:lpstr>
      <vt:lpstr>나눔스퀘어_ac Bold</vt:lpstr>
      <vt:lpstr>Gmarket Sans Bold</vt:lpstr>
      <vt:lpstr>Arial Black</vt:lpstr>
      <vt:lpstr>S-Core Dream 3 Light</vt:lpstr>
      <vt:lpstr>맑은 고딕</vt:lpstr>
      <vt:lpstr>Arial</vt:lpstr>
      <vt:lpstr>Abadi</vt:lpstr>
      <vt:lpstr>Calibri</vt:lpstr>
      <vt:lpstr>Simple Light</vt:lpstr>
      <vt:lpstr>Office Theme</vt:lpstr>
      <vt:lpstr>ion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혜린 이</cp:lastModifiedBy>
  <cp:revision>9</cp:revision>
  <dcterms:modified xsi:type="dcterms:W3CDTF">2024-10-20T10:04:00Z</dcterms:modified>
</cp:coreProperties>
</file>